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485" r:id="rId2"/>
    <p:sldId id="534" r:id="rId3"/>
    <p:sldId id="594" r:id="rId4"/>
    <p:sldId id="595" r:id="rId5"/>
    <p:sldId id="588" r:id="rId6"/>
    <p:sldId id="622" r:id="rId7"/>
    <p:sldId id="623" r:id="rId8"/>
    <p:sldId id="624" r:id="rId9"/>
    <p:sldId id="548" r:id="rId10"/>
    <p:sldId id="599" r:id="rId11"/>
    <p:sldId id="535" r:id="rId12"/>
    <p:sldId id="536" r:id="rId13"/>
    <p:sldId id="537" r:id="rId14"/>
    <p:sldId id="601" r:id="rId15"/>
    <p:sldId id="541" r:id="rId16"/>
    <p:sldId id="540" r:id="rId17"/>
    <p:sldId id="542" r:id="rId18"/>
    <p:sldId id="606" r:id="rId19"/>
    <p:sldId id="592" r:id="rId20"/>
    <p:sldId id="600" r:id="rId21"/>
    <p:sldId id="611" r:id="rId22"/>
    <p:sldId id="608" r:id="rId23"/>
    <p:sldId id="603" r:id="rId24"/>
    <p:sldId id="613" r:id="rId25"/>
    <p:sldId id="614" r:id="rId26"/>
    <p:sldId id="605" r:id="rId27"/>
    <p:sldId id="612" r:id="rId28"/>
    <p:sldId id="596" r:id="rId29"/>
    <p:sldId id="615" r:id="rId30"/>
    <p:sldId id="616" r:id="rId31"/>
    <p:sldId id="617" r:id="rId32"/>
    <p:sldId id="619" r:id="rId33"/>
    <p:sldId id="610" r:id="rId34"/>
    <p:sldId id="618" r:id="rId35"/>
    <p:sldId id="625" r:id="rId36"/>
    <p:sldId id="620" r:id="rId37"/>
    <p:sldId id="598" r:id="rId38"/>
    <p:sldId id="549" r:id="rId39"/>
    <p:sldId id="550" r:id="rId40"/>
    <p:sldId id="545" r:id="rId41"/>
    <p:sldId id="546" r:id="rId42"/>
    <p:sldId id="609" r:id="rId43"/>
    <p:sldId id="597" r:id="rId44"/>
    <p:sldId id="574" r:id="rId45"/>
    <p:sldId id="575" r:id="rId46"/>
    <p:sldId id="576" r:id="rId47"/>
    <p:sldId id="584" r:id="rId48"/>
    <p:sldId id="585" r:id="rId49"/>
    <p:sldId id="586" r:id="rId50"/>
    <p:sldId id="587" r:id="rId51"/>
    <p:sldId id="589" r:id="rId52"/>
    <p:sldId id="593" r:id="rId53"/>
  </p:sldIdLst>
  <p:sldSz cx="9144000" cy="6858000" type="screen4x3"/>
  <p:notesSz cx="6858000" cy="9199563"/>
  <p:custDataLst>
    <p:tags r:id="rId5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08080"/>
    <a:srgbClr val="FF3300"/>
    <a:srgbClr val="FFECAF"/>
    <a:srgbClr val="D6A300"/>
    <a:srgbClr val="FFDC6D"/>
    <a:srgbClr val="D11919"/>
    <a:srgbClr val="DDDDDD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14" autoAdjust="0"/>
    <p:restoredTop sz="86399" autoAdjust="0"/>
  </p:normalViewPr>
  <p:slideViewPr>
    <p:cSldViewPr>
      <p:cViewPr varScale="1">
        <p:scale>
          <a:sx n="96" d="100"/>
          <a:sy n="96" d="100"/>
        </p:scale>
        <p:origin x="15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</a:defRPr>
            </a:lvl1pPr>
          </a:lstStyle>
          <a:p>
            <a:fld id="{A5DB5DB7-CEFC-4EFD-89D1-990A3FDDD8F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306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0300" y="690563"/>
            <a:ext cx="4598988" cy="34496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70388"/>
            <a:ext cx="5486400" cy="413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</a:defRPr>
            </a:lvl1pPr>
          </a:lstStyle>
          <a:p>
            <a:fld id="{E51D0603-013E-44C3-A827-90AA378A3BA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10594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5119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Slide Number Placeholder 1"/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8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8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of </a:t>
            </a:r>
            <a:r>
              <a:rPr kumimoji="1" lang="en-US" sz="8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</a:rPr>
              <a:t>number of slides</a:t>
            </a:r>
            <a:endParaRPr kumimoji="1" lang="en-US" sz="800" b="1" i="1" dirty="0">
              <a:solidFill>
                <a:srgbClr val="000000"/>
              </a:solidFill>
              <a:effectLst/>
              <a:latin typeface="Arial" pitchFamily="34" charset="0"/>
              <a:ea typeface="HY헤드라인M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663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643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126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126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231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6728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78667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354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 FTRC on MM-Wave and High Frequency Microsystems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247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262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0017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97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896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89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90600"/>
            <a:ext cx="86868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457200" y="914400"/>
            <a:ext cx="8229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2387" y="6446836"/>
            <a:ext cx="441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200" b="1" i="1" kern="12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TI FTRC on MM-Wave and High Frequency Microsystems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75.png"/><Relationship Id="rId4" Type="http://schemas.openxmlformats.org/officeDocument/2006/relationships/image" Target="../media/image7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logo_ecs_orange_hi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360" y="242214"/>
            <a:ext cx="1066800" cy="39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662" y="1600200"/>
            <a:ext cx="8458200" cy="1500187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TxACE</a:t>
            </a:r>
          </a:p>
          <a:p>
            <a:pPr algn="ctr"/>
            <a:r>
              <a:rPr lang="en-US" sz="2800" b="1" dirty="0" err="1">
                <a:solidFill>
                  <a:srgbClr val="FF0000"/>
                </a:solidFill>
              </a:rPr>
              <a:t>mmWave</a:t>
            </a:r>
            <a:r>
              <a:rPr lang="en-US" sz="2800" b="1" dirty="0">
                <a:solidFill>
                  <a:srgbClr val="FF0000"/>
                </a:solidFill>
              </a:rPr>
              <a:t> Radar for Gesture Recognition</a:t>
            </a:r>
          </a:p>
        </p:txBody>
      </p:sp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600" y="6152444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278860" y="3100388"/>
            <a:ext cx="8458200" cy="26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2400" b="1" dirty="0"/>
              <a:t>Josiah W. Smith</a:t>
            </a:r>
          </a:p>
          <a:p>
            <a:pPr algn="ctr"/>
            <a:r>
              <a:rPr lang="en-US" sz="2400" b="1" dirty="0"/>
              <a:t>In collaboration with:</a:t>
            </a:r>
          </a:p>
          <a:p>
            <a:pPr algn="ctr"/>
            <a:r>
              <a:rPr lang="en-US" sz="2400" b="1" dirty="0"/>
              <a:t>Dr. Torlak, Dr. Makris</a:t>
            </a:r>
          </a:p>
          <a:p>
            <a:pPr algn="ctr"/>
            <a:r>
              <a:rPr lang="en-US" sz="2400" b="1" dirty="0"/>
              <a:t>S. Thiagarajan, B. Upadhyay, R. Willis</a:t>
            </a:r>
          </a:p>
          <a:p>
            <a:pPr algn="ctr"/>
            <a:r>
              <a:rPr lang="en-US" sz="1800" b="1" dirty="0"/>
              <a:t>University of Texas at Dallas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2895600" y="6269983"/>
            <a:ext cx="3505200" cy="29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b="1" kern="0" dirty="0">
                <a:effectLst/>
              </a:rPr>
              <a:t>February 13</a:t>
            </a:r>
            <a:r>
              <a:rPr lang="en-US" sz="1400" b="1" kern="0" baseline="30000" dirty="0">
                <a:effectLst/>
              </a:rPr>
              <a:t>th</a:t>
            </a:r>
            <a:r>
              <a:rPr lang="en-US" sz="1400" b="1" kern="0" dirty="0">
                <a:effectLst/>
              </a:rPr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638328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logo_ecs_orange_hi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360" y="242214"/>
            <a:ext cx="1066800" cy="39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678906"/>
            <a:ext cx="8458200" cy="1500187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Static Data Collection Applications</a:t>
            </a:r>
          </a:p>
          <a:p>
            <a:pPr algn="ctr"/>
            <a:endParaRPr lang="en-US" sz="3200" b="1" dirty="0">
              <a:solidFill>
                <a:srgbClr val="7030A0"/>
              </a:solidFill>
            </a:endParaRPr>
          </a:p>
        </p:txBody>
      </p:sp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600" y="6152444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650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DCD8C-8406-4D80-A837-FF14ABB5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MATLAB HGR App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B36B015-1726-4451-98BA-BE03A11E1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Detailed control over radar settings and configuration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High-Speed LVDS Interface will allow for transfer of raw data without HSDC.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In testing phase, we are improving automation and real-time programs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AACB3DE-A7E1-4D4B-B0E1-F473F02DF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057400"/>
            <a:ext cx="5410200" cy="44958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1144246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DCD8C-8406-4D80-A837-FF14ABB5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Automation through MATLAB App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B36B015-1726-4451-98BA-BE03A11E1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App capable of collecting an arbitrary number of captures as needed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Specify periodicity of capture for bulk capturing of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Load data and save directly from GUI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B4708-548D-40D3-A18D-3B28F5111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94" y="1994023"/>
            <a:ext cx="5867400" cy="445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83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D82A-5F0A-4EE6-8600-2E0D8C9A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MATLAB HGR App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E2525F-127E-4347-889B-31270AEEA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4495800" cy="55626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Capture data and display the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2D FFT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Comparison of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Select range for comparison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13EE84-1C50-42A2-8A0D-5A5049706A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3124200"/>
            <a:ext cx="5715000" cy="3352800"/>
          </a:xfrm>
          <a:prstGeom prst="rect">
            <a:avLst/>
          </a:prstGeom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286B5358-2088-4BCD-BC5D-5B137D009DEE}"/>
              </a:ext>
            </a:extLst>
          </p:cNvPr>
          <p:cNvSpPr txBox="1">
            <a:spLocks/>
          </p:cNvSpPr>
          <p:nvPr/>
        </p:nvSpPr>
        <p:spPr bwMode="auto">
          <a:xfrm>
            <a:off x="4724400" y="914400"/>
            <a:ext cx="4191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kern="0" dirty="0">
                <a:effectLst/>
              </a:rPr>
              <a:t>Uses multiple neural networks for classification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>
                <a:effectLst/>
              </a:rPr>
              <a:t>Preprocessing to emphasize characteristics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1218778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logo_ecs_orange_hi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360" y="242214"/>
            <a:ext cx="1066800" cy="39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678906"/>
            <a:ext cx="8458200" cy="1500187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Static Hand Gesture Recognition</a:t>
            </a:r>
          </a:p>
          <a:p>
            <a:pPr algn="ctr"/>
            <a:endParaRPr lang="en-US" sz="3200" b="1" dirty="0">
              <a:solidFill>
                <a:srgbClr val="7030A0"/>
              </a:solidFill>
            </a:endParaRPr>
          </a:p>
        </p:txBody>
      </p:sp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600" y="6152444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267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s hand&#10;&#10;Description generated with very high confidence">
            <a:extLst>
              <a:ext uri="{FF2B5EF4-FFF2-40B4-BE49-F238E27FC236}">
                <a16:creationId xmlns:a16="http://schemas.microsoft.com/office/drawing/2014/main" id="{0E9B91ED-FA22-49A1-8725-9ADF3926A4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00" y="1402079"/>
            <a:ext cx="2458719" cy="1844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F72217-8ECB-4A35-BF1D-A2551EB45F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983" y="1295400"/>
            <a:ext cx="1679269" cy="17538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7B0263-8020-41DD-AB1E-2E2C5CAB1B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219200"/>
            <a:ext cx="2429827" cy="1968159"/>
          </a:xfrm>
          <a:prstGeom prst="rect">
            <a:avLst/>
          </a:prstGeom>
        </p:spPr>
      </p:pic>
      <p:pic>
        <p:nvPicPr>
          <p:cNvPr id="15" name="Picture 1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AB623EE8-4F0C-44AC-9F03-F63230A4F27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00" y="3716372"/>
            <a:ext cx="2458719" cy="1635048"/>
          </a:xfrm>
          <a:prstGeom prst="rect">
            <a:avLst/>
          </a:prstGeom>
        </p:spPr>
      </p:pic>
      <p:pic>
        <p:nvPicPr>
          <p:cNvPr id="17" name="Picture 1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494BBC92-211A-4AB8-81C1-EF7B50F87E6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5003" y="3352800"/>
            <a:ext cx="2203326" cy="19829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0BAFCDA-FB63-4BA2-8E76-B37C60646DF6}"/>
              </a:ext>
            </a:extLst>
          </p:cNvPr>
          <p:cNvSpPr txBox="1"/>
          <p:nvPr/>
        </p:nvSpPr>
        <p:spPr>
          <a:xfrm>
            <a:off x="482600" y="3093823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7DA5C6-11D0-421E-A0E7-1CEC2EFDFA74}"/>
              </a:ext>
            </a:extLst>
          </p:cNvPr>
          <p:cNvSpPr txBox="1"/>
          <p:nvPr/>
        </p:nvSpPr>
        <p:spPr>
          <a:xfrm>
            <a:off x="6062923" y="5351420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71AF7D-5C46-4C3A-BF0E-3908F676D56B}"/>
              </a:ext>
            </a:extLst>
          </p:cNvPr>
          <p:cNvSpPr txBox="1"/>
          <p:nvPr/>
        </p:nvSpPr>
        <p:spPr>
          <a:xfrm>
            <a:off x="6151881" y="3091154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Palm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84052A-BAED-4F2F-8BF5-0834D2C8DFD3}"/>
              </a:ext>
            </a:extLst>
          </p:cNvPr>
          <p:cNvSpPr txBox="1"/>
          <p:nvPr/>
        </p:nvSpPr>
        <p:spPr>
          <a:xfrm>
            <a:off x="3223257" y="3089674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02ABDE-6E55-4AF9-9DA8-FC87441D6E58}"/>
              </a:ext>
            </a:extLst>
          </p:cNvPr>
          <p:cNvSpPr txBox="1"/>
          <p:nvPr/>
        </p:nvSpPr>
        <p:spPr>
          <a:xfrm>
            <a:off x="482600" y="5351420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Perpendicular (perp)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370ABEF-7055-4A70-ADD7-7FD0765C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Static Hand Gestures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5E9AFE-31C7-4D48-A8F7-50606A109E1C}"/>
              </a:ext>
            </a:extLst>
          </p:cNvPr>
          <p:cNvSpPr txBox="1"/>
          <p:nvPr/>
        </p:nvSpPr>
        <p:spPr>
          <a:xfrm>
            <a:off x="3413710" y="5351420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Thumbs Up (</a:t>
            </a:r>
            <a:r>
              <a:rPr lang="en-US" dirty="0" err="1"/>
              <a:t>tu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66C4AB-8400-4AF1-AB7C-2C89F7464E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5839" y="3762160"/>
            <a:ext cx="1854462" cy="161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87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OLD Static Experiment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CDF7-FD96-461C-A0BB-799E7440A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TI </a:t>
            </a:r>
            <a:r>
              <a:rPr lang="en-US" dirty="0" err="1"/>
              <a:t>mmWave</a:t>
            </a:r>
            <a:r>
              <a:rPr lang="en-US" dirty="0"/>
              <a:t> radar equipment is set up specifically for hand gesture data collection.</a:t>
            </a:r>
          </a:p>
          <a:p>
            <a:r>
              <a:rPr lang="en-US" dirty="0"/>
              <a:t>Samples are taken of each hand static gesture from a distance of </a:t>
            </a:r>
            <a:r>
              <a:rPr lang="en-US" b="1" dirty="0"/>
              <a:t>0.4m</a:t>
            </a:r>
            <a:r>
              <a:rPr lang="en-US" dirty="0"/>
              <a:t> to </a:t>
            </a:r>
            <a:r>
              <a:rPr lang="en-US" b="1" dirty="0"/>
              <a:t>0.5m</a:t>
            </a:r>
            <a:r>
              <a:rPr lang="en-US" dirty="0"/>
              <a:t> from radar with a constant, distant background.</a:t>
            </a:r>
          </a:p>
          <a:p>
            <a:r>
              <a:rPr lang="en-US" dirty="0"/>
              <a:t>Five gestures are used in addition to a ‘none’ gesture (without any hand in the specified range)</a:t>
            </a:r>
          </a:p>
          <a:p>
            <a:r>
              <a:rPr lang="en-US" dirty="0"/>
              <a:t>Radar Parameters:</a:t>
            </a:r>
          </a:p>
          <a:p>
            <a:pPr lvl="1"/>
            <a:r>
              <a:rPr lang="en-US" b="1" dirty="0"/>
              <a:t>1 TX, 4 RX</a:t>
            </a:r>
          </a:p>
          <a:p>
            <a:pPr lvl="1"/>
            <a:r>
              <a:rPr lang="en-US" dirty="0"/>
              <a:t>16bit, Complex1x</a:t>
            </a:r>
          </a:p>
          <a:p>
            <a:pPr lvl="1"/>
            <a:r>
              <a:rPr lang="en-US" dirty="0"/>
              <a:t>Start Frequency: 77GHz			Old Maximum Range:</a:t>
            </a:r>
          </a:p>
          <a:p>
            <a:pPr lvl="1"/>
            <a:r>
              <a:rPr lang="en-US" dirty="0"/>
              <a:t>Bandwidth: 3.99948GHz			</a:t>
            </a:r>
            <a:r>
              <a:rPr lang="en-US" b="1" dirty="0" err="1"/>
              <a:t>R</a:t>
            </a:r>
            <a:r>
              <a:rPr lang="en-US" b="1" baseline="-25000" dirty="0" err="1"/>
              <a:t>max</a:t>
            </a:r>
            <a:r>
              <a:rPr lang="en-US" b="1" baseline="-25000" dirty="0"/>
              <a:t> </a:t>
            </a:r>
            <a:r>
              <a:rPr lang="en-US" b="1" dirty="0"/>
              <a:t>= 21.58m</a:t>
            </a:r>
          </a:p>
          <a:p>
            <a:pPr lvl="1"/>
            <a:r>
              <a:rPr lang="en-US" dirty="0"/>
              <a:t>Slope: 63.343 Hz/s</a:t>
            </a:r>
          </a:p>
          <a:p>
            <a:pPr lvl="1"/>
            <a:r>
              <a:rPr lang="en-US" dirty="0"/>
              <a:t>ADC Samples: 512</a:t>
            </a:r>
          </a:p>
          <a:p>
            <a:pPr lvl="1"/>
            <a:r>
              <a:rPr lang="en-US" dirty="0"/>
              <a:t>Sample Rate: 9121 </a:t>
            </a:r>
            <a:r>
              <a:rPr lang="en-US" dirty="0" err="1"/>
              <a:t>ksps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2750771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OLD Static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CDF7-FD96-461C-A0BB-799E7440A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>
            <a:normAutofit/>
          </a:bodyPr>
          <a:lstStyle/>
          <a:p>
            <a:r>
              <a:rPr lang="en-US" dirty="0"/>
              <a:t>Using automation program, collection of bulk data for maximum independence among captures</a:t>
            </a:r>
          </a:p>
          <a:p>
            <a:r>
              <a:rPr lang="en-US" dirty="0"/>
              <a:t>Distance from sensor varied from 0.4m to 0.5m</a:t>
            </a:r>
          </a:p>
          <a:p>
            <a:r>
              <a:rPr lang="en-US" dirty="0"/>
              <a:t>Angle with respect to sensor varied approximately ±30° in every direction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E17B93-9328-4F27-A929-432CBBB6926D}"/>
              </a:ext>
            </a:extLst>
          </p:cNvPr>
          <p:cNvGrpSpPr/>
          <p:nvPr/>
        </p:nvGrpSpPr>
        <p:grpSpPr>
          <a:xfrm>
            <a:off x="113273" y="3200400"/>
            <a:ext cx="8917454" cy="2921001"/>
            <a:chOff x="152400" y="3534718"/>
            <a:chExt cx="8917454" cy="2921001"/>
          </a:xfrm>
        </p:grpSpPr>
        <p:pic>
          <p:nvPicPr>
            <p:cNvPr id="1026" name="Picture 2" descr="https://lh3.googleusercontent.com/hcE__yQo0HQ44HHU8WbpevI1SF-ZxXlBd5T3Y6Tbu8nvuxuTDFLG4yVQA1VEN4FUmeMZw_hHzVF65ltNqd7O1lkeZMBOWaKpo56-JkQlZXLtqLqNun_-BEoYxAR1UCIm9G9kd4PJI5qMTe0C6pt9Q6JUgjS-ApfFg_V0h_anvpf3YDzglKRM0WIsHtB7FzRj-jrvKAje_GDKcujqBaRKypkaBWFI0se_uxOTB6OHdgsWXfK1wpZEMELavbO6fq9PRRlg6f6z3kJ7fn_ANf0bgLb2kZ0UUutJTpzOyP3qjjSqFczpWPnakezPp_MOGRc_Oj5r-5s_anXxnrjUcmVo2HQbPllMlYg9e3ryiN-so2CUG_KOdPqnci5h5XOoyW4lmdZfs473bNaSqu2eAyszzmzBdg18_oeSvuJAWthydZIY1aR8QLpmR24gr7y2E98kb0_st_4S5Cwdhz9EUIKrl30DinDFtL7bINtUkxxhwWPPN-9h36wfQ1yjEhXwjHZtVK-ChTNVK4lcMGN2V7mOLomX-VfjTSZkG3fP4zQcITCxrjovfI4NfVn2yXaZOy2q4Zgay2g9X--hkdncjECsZ6r3RZo7xJQdTua4XwumY5eDz5IuzW0qYxZfjN1lAd4=w711-h948-no">
              <a:extLst>
                <a:ext uri="{FF2B5EF4-FFF2-40B4-BE49-F238E27FC236}">
                  <a16:creationId xmlns:a16="http://schemas.microsoft.com/office/drawing/2014/main" id="{7EEAD1E9-54D0-4636-9A27-5AA3B669FA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6870" y="3534718"/>
              <a:ext cx="2190750" cy="292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lh3.googleusercontent.com/lUv6h0d815RG9ygNGo9qcHye-I-uLg9I9YRpmRvZUoQwGGr6i9Ai2xKk1wI-_44ibYd0xC8tQU6rLh3tuIR0IGiL8rNGIJkRTd6XYqO0exov5KFDJbK7q2SGI-uXRIQGNxgypUyOrYq6eHg807udN1QuF_dOcdjfhTXqzdbRpiQuSNlls0hO3GAsvUgKWNnqsKGySguvRsQtKO348AqfizDKJJD_M-pYWReXQk9qGC7eGKOYmlMbFFeumHnukqt0WNBLmj3cySn_8NxqEGllULd0hAMQrsRSDfF_bCxqNMWsh3Ghalbx4MxP-YW1tgTU51nCqukIEHhN_90_NCoU-2A6lSMe9mbvJVkx9l1fsOta0lMtgW01-ueeEcHWMdfQOPbunz18lcWQUJGvtrp6rd5RgzDBTuRLgyqRHTcOPUK4OTlztFL37Kx68_t8bJDUZl9zhoXArYjgzL_JoK7dgLQbLBoF3DxUQYy8RwWQZr72YnKcbNueUwd9AwV_an9fcforcjdO5ad8B8qLmHtiW7_9ISvIlZu7WmdYalEawQMktZ4FetRg7cvge9rOnPkQL5ubCT_MmrYIspN7MvGm3sHcWAKoAHz5Gk8Sc4Pw5T_98wHyPv58OXcDYIL61fo=w711-h948-no">
              <a:extLst>
                <a:ext uri="{FF2B5EF4-FFF2-40B4-BE49-F238E27FC236}">
                  <a16:creationId xmlns:a16="http://schemas.microsoft.com/office/drawing/2014/main" id="{F34C03D9-5998-4F07-A188-94611149DB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3534719"/>
              <a:ext cx="2190750" cy="292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lh3.googleusercontent.com/BVtW0dXgj_g8MyzOB3q5EJr2l2fd6pcKJdPcpyd5mZpujXTGJIqkvPYe9vNaE9N0SSGXXiCXl8k738E-QsXiwB1ck9LEB5Z8GdCUTWj8acQ7jJy6uBaPNDqefvhgrOIc-A1Ggnp0zoI-aDZ0aswFgmQch4imQGc_KiiEkY6mbdojkfTjC4PSark-F8aZzfYjDrtLzqv5mMd43vhgQwiOTaoZaMv-G0pBNCeCJfnFt2PjESzAfVcLDhHlTAEwemjgp7oCeaVTXWp4oHuxThBX4qa2lKh1LNjK9YLstBKoNtAkz1KtvmjPbQIWvwIOL1OkWLck-Eu6jHnFEVxt8ZE9jAmF0RfkxeNWR9TT_9oQZ2AVcQmWocsj0aQuLaR702zvL_CpHewsBAddmynkJdms90BTxA6nLjG5_fVi6u42_-Ij4D66n_U08qAIhIt0ICsDkZlWRrseItwLlQjV6CN-TYENLSQIMgeonWfc-7OX1mJ4DLjI4IM3nwRaF7ZNiKTByRaVPiErg6NstVBpzCOeW-Je3nDum7Q7pw5aFGJNM91FniTJX3JpRVzZpV4LTvMGf0pTCXEkRirBAX8HaP-qrUDucmx-1c7jtQS5UgeFDsRZ2SS6DHdf7aoum5DxwcE=w711-h948-no">
              <a:extLst>
                <a:ext uri="{FF2B5EF4-FFF2-40B4-BE49-F238E27FC236}">
                  <a16:creationId xmlns:a16="http://schemas.microsoft.com/office/drawing/2014/main" id="{AC4C3D96-B6E4-4A8D-B059-D4E2CC7737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4635" y="3534718"/>
              <a:ext cx="2190750" cy="292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lh3.googleusercontent.com/PIoefvsHO8-vqkQLZab9winU50tnBA6uruJrGlyqBMYy9_bSWY3qRzXP0HT01At_wCAIW6ucY_AxX--SC-QTq-htzKduBTgr9GxMMkBvOs2lSQcwcP4QNeZ7VFhD-N6JSPocOg96yJTL8F_GLsREt7MzOMxZ5XfAlUHxBgVp5zAe6B_-QUjrX1-i1BFlXaSi3Vvcd1cRDf7GPxeWTWIETRGYU_QcufVI7IqKz6qtsODFnqC94simCEafTLvUCUYUYP6KZfj_mFIdlYXxfer6vrBmp7ZJDrzCtShjrg70MDanJHf1wgpMW6tRnUoS7vqHSieazChXu2lTm2VHXjcx4qXWQmiqZnC8i19vqfpBRm2bHrLCGNQ0RUE9_YDoKkRjkBdEFgmCma_Ic5JjywxPW9usNh_kUylfGfRdQoBifwTlLYJaJYlu3RM8clpgpGQeeoCEOWRJ9jj-leaPWDkTgVPVZQ8es0X7t9_p7Hoox9dmR1V2NVUDlPnQEX_KkDUmb7zdCTMkAdaU77SjzChGL1Nq-YfqiLq9RF28ff4HtZugDhuBFqnbq_ZuQWLT9CfRh3-MTDm9qNFJdqoRa8360QPOzPOAKi2149N1yAiTt_dvqHP7JcMuwuBxkHeloSo=w711-h948-no">
              <a:extLst>
                <a:ext uri="{FF2B5EF4-FFF2-40B4-BE49-F238E27FC236}">
                  <a16:creationId xmlns:a16="http://schemas.microsoft.com/office/drawing/2014/main" id="{7571F873-5BEA-4937-B75A-A13282462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9105" y="3534719"/>
              <a:ext cx="2190749" cy="2920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ED9F8FC-ACAB-4C7E-8582-1849EE354BB1}"/>
              </a:ext>
            </a:extLst>
          </p:cNvPr>
          <p:cNvSpPr txBox="1"/>
          <p:nvPr/>
        </p:nvSpPr>
        <p:spPr>
          <a:xfrm>
            <a:off x="113273" y="6121400"/>
            <a:ext cx="891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Start		Lower		       Angled		Angled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410677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OLD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CDF7-FD96-461C-A0BB-799E7440A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915400" cy="5562600"/>
          </a:xfrm>
        </p:spPr>
        <p:txBody>
          <a:bodyPr>
            <a:normAutofit/>
          </a:bodyPr>
          <a:lstStyle/>
          <a:p>
            <a:r>
              <a:rPr lang="en-US" dirty="0"/>
              <a:t>Neural network training with large, varied datasets</a:t>
            </a:r>
          </a:p>
          <a:p>
            <a:r>
              <a:rPr lang="en-US" dirty="0"/>
              <a:t>89.55% Accuracy with layered imaginary and real parts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3191D-4D0E-4628-B349-F19654D40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52" y="1916808"/>
            <a:ext cx="8829261" cy="45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09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NEW Static Experiment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CDF7-FD96-461C-A0BB-799E7440A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TI </a:t>
            </a:r>
            <a:r>
              <a:rPr lang="en-US" dirty="0" err="1"/>
              <a:t>mmWave</a:t>
            </a:r>
            <a:r>
              <a:rPr lang="en-US" dirty="0"/>
              <a:t> radar equipment is set up specifically for hand gesture data collection.</a:t>
            </a:r>
          </a:p>
          <a:p>
            <a:r>
              <a:rPr lang="en-US" dirty="0"/>
              <a:t>Samples are taken of each hand static gesture from a distance of </a:t>
            </a:r>
            <a:r>
              <a:rPr lang="en-US" b="1" dirty="0"/>
              <a:t>0.35m</a:t>
            </a:r>
            <a:r>
              <a:rPr lang="en-US" dirty="0"/>
              <a:t> to </a:t>
            </a:r>
            <a:r>
              <a:rPr lang="en-US" b="1" dirty="0"/>
              <a:t>0.55m</a:t>
            </a:r>
            <a:r>
              <a:rPr lang="en-US" dirty="0"/>
              <a:t> from the radar with a constant, distant background.</a:t>
            </a:r>
          </a:p>
          <a:p>
            <a:r>
              <a:rPr lang="en-US" dirty="0"/>
              <a:t>Six gestures are used in addition to a ‘none’ gesture (without any hand in the specified range)</a:t>
            </a:r>
          </a:p>
          <a:p>
            <a:r>
              <a:rPr lang="en-US" dirty="0"/>
              <a:t>Radar Parameters:</a:t>
            </a:r>
          </a:p>
          <a:p>
            <a:pPr lvl="1"/>
            <a:r>
              <a:rPr lang="en-US" dirty="0"/>
              <a:t>3 TX, 4 RX (12 Virtual MIMO Channels)</a:t>
            </a:r>
          </a:p>
          <a:p>
            <a:pPr lvl="1"/>
            <a:r>
              <a:rPr lang="en-US" dirty="0"/>
              <a:t>16bit, Complex1x</a:t>
            </a:r>
          </a:p>
          <a:p>
            <a:pPr lvl="1"/>
            <a:r>
              <a:rPr lang="en-US" dirty="0"/>
              <a:t>Start Frequency: 77GHz			New Maximum Range:</a:t>
            </a:r>
          </a:p>
          <a:p>
            <a:pPr lvl="1"/>
            <a:r>
              <a:rPr lang="en-US" dirty="0"/>
              <a:t>Bandwidth: 3.99948GHz			</a:t>
            </a:r>
            <a:r>
              <a:rPr lang="en-US" b="1" dirty="0" err="1"/>
              <a:t>R</a:t>
            </a:r>
            <a:r>
              <a:rPr lang="en-US" b="1" baseline="-25000" dirty="0" err="1"/>
              <a:t>max</a:t>
            </a:r>
            <a:r>
              <a:rPr lang="en-US" b="1" baseline="-25000" dirty="0"/>
              <a:t> </a:t>
            </a:r>
            <a:r>
              <a:rPr lang="en-US" b="1" dirty="0"/>
              <a:t>= 3m</a:t>
            </a:r>
          </a:p>
          <a:p>
            <a:pPr lvl="1"/>
            <a:r>
              <a:rPr lang="en-US" dirty="0"/>
              <a:t>Slope: 99.987 Hz/s</a:t>
            </a:r>
          </a:p>
          <a:p>
            <a:pPr lvl="1"/>
            <a:r>
              <a:rPr lang="en-US" dirty="0"/>
              <a:t>ADC Samples: 64</a:t>
            </a:r>
          </a:p>
          <a:p>
            <a:pPr lvl="1"/>
            <a:r>
              <a:rPr lang="en-US" dirty="0"/>
              <a:t>Sample Rate: 2000 </a:t>
            </a:r>
            <a:r>
              <a:rPr lang="en-US" dirty="0" err="1"/>
              <a:t>ksps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1113324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Hand Gesture Recognition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3340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Goal: </a:t>
            </a:r>
            <a:r>
              <a:rPr lang="en-US" dirty="0"/>
              <a:t>Demonstrate real-time hand gesture recognition using FMCW </a:t>
            </a:r>
            <a:r>
              <a:rPr lang="en-US" dirty="0" err="1"/>
              <a:t>mmWave</a:t>
            </a:r>
            <a:r>
              <a:rPr lang="en-US" dirty="0"/>
              <a:t> radar</a:t>
            </a:r>
          </a:p>
          <a:p>
            <a:pPr lvl="1"/>
            <a:r>
              <a:rPr lang="en-US" dirty="0"/>
              <a:t>For future application with THz imager</a:t>
            </a:r>
          </a:p>
          <a:p>
            <a:r>
              <a:rPr lang="en-US" altLang="zh-CN" dirty="0"/>
              <a:t>Investigate how the back-scattered signal changes due to dynamic (motion) hand gestures</a:t>
            </a:r>
          </a:p>
          <a:p>
            <a:r>
              <a:rPr lang="en-US" dirty="0"/>
              <a:t>Develop MATLAB application to collect large hand gesture signal data sets</a:t>
            </a:r>
          </a:p>
          <a:p>
            <a:r>
              <a:rPr lang="en-US" dirty="0"/>
              <a:t>Identify features which are suitable for scattered radar waveforms and immune to the background noise</a:t>
            </a:r>
          </a:p>
          <a:p>
            <a:r>
              <a:rPr lang="en-US" dirty="0"/>
              <a:t>Develop fine-grain signal processing based on space-range-Doppler analysis to improve machine learning accuracy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4136950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New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CDF7-FD96-461C-A0BB-799E7440A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Horizontal orientation</a:t>
            </a:r>
          </a:p>
          <a:p>
            <a:r>
              <a:rPr lang="en-US" dirty="0"/>
              <a:t>25 hand locations</a:t>
            </a:r>
          </a:p>
          <a:p>
            <a:r>
              <a:rPr lang="en-US" dirty="0"/>
              <a:t>35-55cm range</a:t>
            </a:r>
          </a:p>
          <a:p>
            <a:pPr lvl="1"/>
            <a:r>
              <a:rPr lang="en-US" dirty="0"/>
              <a:t>Increments of 5cm</a:t>
            </a:r>
          </a:p>
          <a:p>
            <a:pPr lvl="1"/>
            <a:r>
              <a:rPr lang="en-US" dirty="0"/>
              <a:t>Azimuth angles of 7° </a:t>
            </a:r>
          </a:p>
          <a:p>
            <a:pPr marL="457200" lvl="1" indent="0">
              <a:buNone/>
            </a:pPr>
            <a:r>
              <a:rPr lang="en-US" dirty="0"/>
              <a:t>    and 14° on either side</a:t>
            </a:r>
          </a:p>
          <a:p>
            <a:r>
              <a:rPr lang="en-US" dirty="0"/>
              <a:t>Little to no variation </a:t>
            </a:r>
          </a:p>
          <a:p>
            <a:pPr marL="0" indent="0">
              <a:buNone/>
            </a:pPr>
            <a:r>
              <a:rPr lang="en-US" dirty="0"/>
              <a:t>    vertically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6F1B5-B555-46FC-8812-E97C643CA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3007"/>
          <a:stretch/>
        </p:blipFill>
        <p:spPr>
          <a:xfrm>
            <a:off x="3962400" y="1143349"/>
            <a:ext cx="4856814" cy="50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39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New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CDF7-FD96-461C-A0BB-799E7440A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05" y="1023730"/>
            <a:ext cx="5181600" cy="5529469"/>
          </a:xfrm>
        </p:spPr>
        <p:txBody>
          <a:bodyPr>
            <a:normAutofit/>
          </a:bodyPr>
          <a:lstStyle/>
          <a:p>
            <a:r>
              <a:rPr lang="en-US" dirty="0"/>
              <a:t>As shown below, capture FOV ranges from 35-55cm</a:t>
            </a:r>
          </a:p>
          <a:p>
            <a:pPr marL="0" indent="0">
              <a:buNone/>
            </a:pPr>
            <a:r>
              <a:rPr lang="en-US" dirty="0"/>
              <a:t>    across a FOV of</a:t>
            </a:r>
          </a:p>
          <a:p>
            <a:pPr marL="0" indent="0">
              <a:buNone/>
            </a:pPr>
            <a:r>
              <a:rPr lang="en-US" dirty="0"/>
              <a:t>    28°, at increments</a:t>
            </a:r>
          </a:p>
          <a:p>
            <a:pPr marL="0" indent="0">
              <a:buNone/>
            </a:pPr>
            <a:r>
              <a:rPr lang="en-US" dirty="0"/>
              <a:t>    of 5cm.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FF46D-999E-4BD3-9C6B-33750E113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023730"/>
            <a:ext cx="3200400" cy="558450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0EB98D-27AF-4C35-BF19-9B427F3BDD81}"/>
              </a:ext>
            </a:extLst>
          </p:cNvPr>
          <p:cNvCxnSpPr>
            <a:cxnSpLocks/>
          </p:cNvCxnSpPr>
          <p:nvPr/>
        </p:nvCxnSpPr>
        <p:spPr bwMode="auto">
          <a:xfrm>
            <a:off x="7391400" y="2362200"/>
            <a:ext cx="990600" cy="3733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2211EC-1486-4A66-810C-38688A4B3345}"/>
              </a:ext>
            </a:extLst>
          </p:cNvPr>
          <p:cNvCxnSpPr>
            <a:cxnSpLocks/>
          </p:cNvCxnSpPr>
          <p:nvPr/>
        </p:nvCxnSpPr>
        <p:spPr bwMode="auto">
          <a:xfrm>
            <a:off x="7391400" y="2362200"/>
            <a:ext cx="457200" cy="3810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A4DF71-A92E-434E-8BA0-73446A930C9D}"/>
              </a:ext>
            </a:extLst>
          </p:cNvPr>
          <p:cNvCxnSpPr>
            <a:cxnSpLocks/>
          </p:cNvCxnSpPr>
          <p:nvPr/>
        </p:nvCxnSpPr>
        <p:spPr bwMode="auto">
          <a:xfrm flipH="1">
            <a:off x="7239000" y="2362200"/>
            <a:ext cx="152400" cy="3733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C662F34B-8716-48D9-BB21-A2BE97A175A1}"/>
              </a:ext>
            </a:extLst>
          </p:cNvPr>
          <p:cNvSpPr/>
          <p:nvPr/>
        </p:nvSpPr>
        <p:spPr bwMode="auto">
          <a:xfrm rot="8731951">
            <a:off x="7283184" y="3775468"/>
            <a:ext cx="448448" cy="253899"/>
          </a:xfrm>
          <a:prstGeom prst="arc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1A1F1899-D43C-4CEE-9504-72906CF0F1B9}"/>
              </a:ext>
            </a:extLst>
          </p:cNvPr>
          <p:cNvSpPr/>
          <p:nvPr/>
        </p:nvSpPr>
        <p:spPr bwMode="auto">
          <a:xfrm rot="10121150">
            <a:off x="7079797" y="3961894"/>
            <a:ext cx="1080405" cy="410426"/>
          </a:xfrm>
          <a:prstGeom prst="arc">
            <a:avLst>
              <a:gd name="adj1" fmla="val 13019200"/>
              <a:gd name="adj2" fmla="val 2005606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56FE35F-99BD-4886-93C3-2EAF617A4C59}"/>
              </a:ext>
            </a:extLst>
          </p:cNvPr>
          <p:cNvGrpSpPr/>
          <p:nvPr/>
        </p:nvGrpSpPr>
        <p:grpSpPr>
          <a:xfrm>
            <a:off x="2001548" y="1664110"/>
            <a:ext cx="3534232" cy="4603809"/>
            <a:chOff x="1741347" y="1783016"/>
            <a:chExt cx="2610908" cy="410390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52A8E6B-38F6-492C-9F8F-89DBDD180E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71800" y="2133600"/>
              <a:ext cx="934222" cy="3581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C81B5FF-66EA-44C1-A614-51D702A9513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71800" y="2133600"/>
              <a:ext cx="428928" cy="3733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8AE8007-005D-4A1F-8296-678A17F0058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19400" y="2133600"/>
              <a:ext cx="152400" cy="3733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944A5063-07E8-46F8-8217-05C8447A55C7}"/>
                </a:ext>
              </a:extLst>
            </p:cNvPr>
            <p:cNvSpPr/>
            <p:nvPr/>
          </p:nvSpPr>
          <p:spPr bwMode="auto">
            <a:xfrm rot="10121150">
              <a:off x="2669731" y="3891470"/>
              <a:ext cx="1080405" cy="410426"/>
            </a:xfrm>
            <a:prstGeom prst="arc">
              <a:avLst>
                <a:gd name="adj1" fmla="val 12440323"/>
                <a:gd name="adj2" fmla="val 20455632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D5AB11A8-F911-41B9-8FF3-95A508E181A8}"/>
                </a:ext>
              </a:extLst>
            </p:cNvPr>
            <p:cNvSpPr/>
            <p:nvPr/>
          </p:nvSpPr>
          <p:spPr bwMode="auto">
            <a:xfrm rot="8731951">
              <a:off x="2863584" y="3546868"/>
              <a:ext cx="448448" cy="253899"/>
            </a:xfrm>
            <a:prstGeom prst="arc">
              <a:avLst>
                <a:gd name="adj1" fmla="val 16200000"/>
                <a:gd name="adj2" fmla="val 21310133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A60BF75-FAB6-4772-81C8-044330CB6FD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256463" y="2133600"/>
              <a:ext cx="715338" cy="3657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D2FBB0E9-8E87-444D-805D-061507D39BE9}"/>
                </a:ext>
              </a:extLst>
            </p:cNvPr>
            <p:cNvSpPr/>
            <p:nvPr/>
          </p:nvSpPr>
          <p:spPr bwMode="auto">
            <a:xfrm rot="9672161">
              <a:off x="2700561" y="3260392"/>
              <a:ext cx="448448" cy="253899"/>
            </a:xfrm>
            <a:prstGeom prst="arc">
              <a:avLst>
                <a:gd name="adj1" fmla="val 17677115"/>
                <a:gd name="adj2" fmla="val 21310133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F92D6E0-2889-4969-A70A-5C408135D67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30590" y="2133600"/>
              <a:ext cx="1131216" cy="34730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F26A5F30-E01D-4CA9-9951-5C11133BE923}"/>
                </a:ext>
              </a:extLst>
            </p:cNvPr>
            <p:cNvSpPr/>
            <p:nvPr/>
          </p:nvSpPr>
          <p:spPr bwMode="auto">
            <a:xfrm rot="11202768">
              <a:off x="2157975" y="3582885"/>
              <a:ext cx="1080405" cy="410426"/>
            </a:xfrm>
            <a:prstGeom prst="arc">
              <a:avLst>
                <a:gd name="adj1" fmla="val 12962749"/>
                <a:gd name="adj2" fmla="val 2000367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48" name="Multiplication Sign 47">
              <a:extLst>
                <a:ext uri="{FF2B5EF4-FFF2-40B4-BE49-F238E27FC236}">
                  <a16:creationId xmlns:a16="http://schemas.microsoft.com/office/drawing/2014/main" id="{E72DF836-ACA5-4678-A40A-1E19F02816AC}"/>
                </a:ext>
              </a:extLst>
            </p:cNvPr>
            <p:cNvSpPr/>
            <p:nvPr/>
          </p:nvSpPr>
          <p:spPr bwMode="auto">
            <a:xfrm>
              <a:off x="2772890" y="4453665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49" name="Multiplication Sign 48">
              <a:extLst>
                <a:ext uri="{FF2B5EF4-FFF2-40B4-BE49-F238E27FC236}">
                  <a16:creationId xmlns:a16="http://schemas.microsoft.com/office/drawing/2014/main" id="{AF156985-EE13-4E63-AA08-9C125702132E}"/>
                </a:ext>
              </a:extLst>
            </p:cNvPr>
            <p:cNvSpPr/>
            <p:nvPr/>
          </p:nvSpPr>
          <p:spPr bwMode="auto">
            <a:xfrm>
              <a:off x="2127205" y="4310148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50" name="Multiplication Sign 49">
              <a:extLst>
                <a:ext uri="{FF2B5EF4-FFF2-40B4-BE49-F238E27FC236}">
                  <a16:creationId xmlns:a16="http://schemas.microsoft.com/office/drawing/2014/main" id="{6AB18B1D-D192-4C2D-95C1-DB01548F72D3}"/>
                </a:ext>
              </a:extLst>
            </p:cNvPr>
            <p:cNvSpPr/>
            <p:nvPr/>
          </p:nvSpPr>
          <p:spPr bwMode="auto">
            <a:xfrm>
              <a:off x="2032007" y="4642708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51" name="Multiplication Sign 50">
              <a:extLst>
                <a:ext uri="{FF2B5EF4-FFF2-40B4-BE49-F238E27FC236}">
                  <a16:creationId xmlns:a16="http://schemas.microsoft.com/office/drawing/2014/main" id="{41822E0E-BC6D-4E43-B297-1ED64BDBA8A7}"/>
                </a:ext>
              </a:extLst>
            </p:cNvPr>
            <p:cNvSpPr/>
            <p:nvPr/>
          </p:nvSpPr>
          <p:spPr bwMode="auto">
            <a:xfrm>
              <a:off x="1923300" y="4918015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52" name="Multiplication Sign 51">
              <a:extLst>
                <a:ext uri="{FF2B5EF4-FFF2-40B4-BE49-F238E27FC236}">
                  <a16:creationId xmlns:a16="http://schemas.microsoft.com/office/drawing/2014/main" id="{6815FEC5-0A22-41E3-82EC-A4403C8CF336}"/>
                </a:ext>
              </a:extLst>
            </p:cNvPr>
            <p:cNvSpPr/>
            <p:nvPr/>
          </p:nvSpPr>
          <p:spPr bwMode="auto">
            <a:xfrm>
              <a:off x="1838905" y="5184170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53" name="Multiplication Sign 52">
              <a:extLst>
                <a:ext uri="{FF2B5EF4-FFF2-40B4-BE49-F238E27FC236}">
                  <a16:creationId xmlns:a16="http://schemas.microsoft.com/office/drawing/2014/main" id="{B7F9A40B-E3B8-450A-BE79-54ECB3C9F782}"/>
                </a:ext>
              </a:extLst>
            </p:cNvPr>
            <p:cNvSpPr/>
            <p:nvPr/>
          </p:nvSpPr>
          <p:spPr bwMode="auto">
            <a:xfrm>
              <a:off x="2418659" y="4424570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54" name="Multiplication Sign 53">
              <a:extLst>
                <a:ext uri="{FF2B5EF4-FFF2-40B4-BE49-F238E27FC236}">
                  <a16:creationId xmlns:a16="http://schemas.microsoft.com/office/drawing/2014/main" id="{C2E6F920-F7F0-4CE6-95E8-BBDF89A846E1}"/>
                </a:ext>
              </a:extLst>
            </p:cNvPr>
            <p:cNvSpPr/>
            <p:nvPr/>
          </p:nvSpPr>
          <p:spPr bwMode="auto">
            <a:xfrm>
              <a:off x="2370488" y="4699561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55" name="Multiplication Sign 54">
              <a:extLst>
                <a:ext uri="{FF2B5EF4-FFF2-40B4-BE49-F238E27FC236}">
                  <a16:creationId xmlns:a16="http://schemas.microsoft.com/office/drawing/2014/main" id="{BF3D9163-7EB2-44E2-B7B6-928E988C4C1F}"/>
                </a:ext>
              </a:extLst>
            </p:cNvPr>
            <p:cNvSpPr/>
            <p:nvPr/>
          </p:nvSpPr>
          <p:spPr bwMode="auto">
            <a:xfrm>
              <a:off x="2314106" y="5032072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56" name="Multiplication Sign 55">
              <a:extLst>
                <a:ext uri="{FF2B5EF4-FFF2-40B4-BE49-F238E27FC236}">
                  <a16:creationId xmlns:a16="http://schemas.microsoft.com/office/drawing/2014/main" id="{5871E87C-70EE-4058-838E-609E7FCE1A7B}"/>
                </a:ext>
              </a:extLst>
            </p:cNvPr>
            <p:cNvSpPr/>
            <p:nvPr/>
          </p:nvSpPr>
          <p:spPr bwMode="auto">
            <a:xfrm>
              <a:off x="2249879" y="5317602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57" name="Multiplication Sign 56">
              <a:extLst>
                <a:ext uri="{FF2B5EF4-FFF2-40B4-BE49-F238E27FC236}">
                  <a16:creationId xmlns:a16="http://schemas.microsoft.com/office/drawing/2014/main" id="{B0C627E2-D6B1-4B37-B6F0-8802663964BC}"/>
                </a:ext>
              </a:extLst>
            </p:cNvPr>
            <p:cNvSpPr/>
            <p:nvPr/>
          </p:nvSpPr>
          <p:spPr bwMode="auto">
            <a:xfrm>
              <a:off x="1741347" y="5456193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58" name="Multiplication Sign 57">
              <a:extLst>
                <a:ext uri="{FF2B5EF4-FFF2-40B4-BE49-F238E27FC236}">
                  <a16:creationId xmlns:a16="http://schemas.microsoft.com/office/drawing/2014/main" id="{1AA0B86E-9F36-456E-9024-C9DE240FDCF6}"/>
                </a:ext>
              </a:extLst>
            </p:cNvPr>
            <p:cNvSpPr/>
            <p:nvPr/>
          </p:nvSpPr>
          <p:spPr bwMode="auto">
            <a:xfrm>
              <a:off x="2189982" y="5621893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59" name="Multiplication Sign 58">
              <a:extLst>
                <a:ext uri="{FF2B5EF4-FFF2-40B4-BE49-F238E27FC236}">
                  <a16:creationId xmlns:a16="http://schemas.microsoft.com/office/drawing/2014/main" id="{E3D8631E-9C0E-4FA6-804A-B3B3E0A24FDD}"/>
                </a:ext>
              </a:extLst>
            </p:cNvPr>
            <p:cNvSpPr/>
            <p:nvPr/>
          </p:nvSpPr>
          <p:spPr bwMode="auto">
            <a:xfrm>
              <a:off x="3818286" y="5606681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60" name="Multiplication Sign 59">
              <a:extLst>
                <a:ext uri="{FF2B5EF4-FFF2-40B4-BE49-F238E27FC236}">
                  <a16:creationId xmlns:a16="http://schemas.microsoft.com/office/drawing/2014/main" id="{BDFCAA9C-B6EC-4204-A4BF-A9B87F307766}"/>
                </a:ext>
              </a:extLst>
            </p:cNvPr>
            <p:cNvSpPr/>
            <p:nvPr/>
          </p:nvSpPr>
          <p:spPr bwMode="auto">
            <a:xfrm>
              <a:off x="2749954" y="5410191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61" name="Multiplication Sign 60">
              <a:extLst>
                <a:ext uri="{FF2B5EF4-FFF2-40B4-BE49-F238E27FC236}">
                  <a16:creationId xmlns:a16="http://schemas.microsoft.com/office/drawing/2014/main" id="{9C211172-300C-4578-9582-F178E5F5E7ED}"/>
                </a:ext>
              </a:extLst>
            </p:cNvPr>
            <p:cNvSpPr/>
            <p:nvPr/>
          </p:nvSpPr>
          <p:spPr bwMode="auto">
            <a:xfrm>
              <a:off x="2755664" y="5118779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62" name="Multiplication Sign 61">
              <a:extLst>
                <a:ext uri="{FF2B5EF4-FFF2-40B4-BE49-F238E27FC236}">
                  <a16:creationId xmlns:a16="http://schemas.microsoft.com/office/drawing/2014/main" id="{D51B7EBA-E00A-4407-AF42-F4CA77ACC0D5}"/>
                </a:ext>
              </a:extLst>
            </p:cNvPr>
            <p:cNvSpPr/>
            <p:nvPr/>
          </p:nvSpPr>
          <p:spPr bwMode="auto">
            <a:xfrm>
              <a:off x="2746486" y="5687620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63" name="Multiplication Sign 62">
              <a:extLst>
                <a:ext uri="{FF2B5EF4-FFF2-40B4-BE49-F238E27FC236}">
                  <a16:creationId xmlns:a16="http://schemas.microsoft.com/office/drawing/2014/main" id="{9A95387D-2345-44E3-95EB-220F5A53D372}"/>
                </a:ext>
              </a:extLst>
            </p:cNvPr>
            <p:cNvSpPr/>
            <p:nvPr/>
          </p:nvSpPr>
          <p:spPr bwMode="auto">
            <a:xfrm>
              <a:off x="3186264" y="4736105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64" name="Multiplication Sign 63">
              <a:extLst>
                <a:ext uri="{FF2B5EF4-FFF2-40B4-BE49-F238E27FC236}">
                  <a16:creationId xmlns:a16="http://schemas.microsoft.com/office/drawing/2014/main" id="{74CF0176-26D7-4655-83E5-570314B5509D}"/>
                </a:ext>
              </a:extLst>
            </p:cNvPr>
            <p:cNvSpPr/>
            <p:nvPr/>
          </p:nvSpPr>
          <p:spPr bwMode="auto">
            <a:xfrm>
              <a:off x="3581395" y="4679778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65" name="Multiplication Sign 64">
              <a:extLst>
                <a:ext uri="{FF2B5EF4-FFF2-40B4-BE49-F238E27FC236}">
                  <a16:creationId xmlns:a16="http://schemas.microsoft.com/office/drawing/2014/main" id="{51FC442B-2A9C-4EAE-BBED-6F1D1B26EF0B}"/>
                </a:ext>
              </a:extLst>
            </p:cNvPr>
            <p:cNvSpPr/>
            <p:nvPr/>
          </p:nvSpPr>
          <p:spPr bwMode="auto">
            <a:xfrm>
              <a:off x="3214535" y="5089649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66" name="Multiplication Sign 65">
              <a:extLst>
                <a:ext uri="{FF2B5EF4-FFF2-40B4-BE49-F238E27FC236}">
                  <a16:creationId xmlns:a16="http://schemas.microsoft.com/office/drawing/2014/main" id="{D72B690E-FACF-4B91-810F-3E1025261F91}"/>
                </a:ext>
              </a:extLst>
            </p:cNvPr>
            <p:cNvSpPr/>
            <p:nvPr/>
          </p:nvSpPr>
          <p:spPr bwMode="auto">
            <a:xfrm>
              <a:off x="3677412" y="5012537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67" name="Multiplication Sign 66">
              <a:extLst>
                <a:ext uri="{FF2B5EF4-FFF2-40B4-BE49-F238E27FC236}">
                  <a16:creationId xmlns:a16="http://schemas.microsoft.com/office/drawing/2014/main" id="{A8E6333A-6F39-4A8E-AA2F-F25074408300}"/>
                </a:ext>
              </a:extLst>
            </p:cNvPr>
            <p:cNvSpPr/>
            <p:nvPr/>
          </p:nvSpPr>
          <p:spPr bwMode="auto">
            <a:xfrm>
              <a:off x="3269792" y="5383900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68" name="Multiplication Sign 67">
              <a:extLst>
                <a:ext uri="{FF2B5EF4-FFF2-40B4-BE49-F238E27FC236}">
                  <a16:creationId xmlns:a16="http://schemas.microsoft.com/office/drawing/2014/main" id="{6D0E0A34-7106-401E-8234-3A12636FFE61}"/>
                </a:ext>
              </a:extLst>
            </p:cNvPr>
            <p:cNvSpPr/>
            <p:nvPr/>
          </p:nvSpPr>
          <p:spPr bwMode="auto">
            <a:xfrm>
              <a:off x="3741526" y="5327004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69" name="Multiplication Sign 68">
              <a:extLst>
                <a:ext uri="{FF2B5EF4-FFF2-40B4-BE49-F238E27FC236}">
                  <a16:creationId xmlns:a16="http://schemas.microsoft.com/office/drawing/2014/main" id="{FCB80654-3AE1-45B6-AA1D-2D477BDC7F5A}"/>
                </a:ext>
              </a:extLst>
            </p:cNvPr>
            <p:cNvSpPr/>
            <p:nvPr/>
          </p:nvSpPr>
          <p:spPr bwMode="auto">
            <a:xfrm>
              <a:off x="3299026" y="5697877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70" name="Multiplication Sign 69">
              <a:extLst>
                <a:ext uri="{FF2B5EF4-FFF2-40B4-BE49-F238E27FC236}">
                  <a16:creationId xmlns:a16="http://schemas.microsoft.com/office/drawing/2014/main" id="{CBB763C4-789A-4026-BE05-1A8F72C053A7}"/>
                </a:ext>
              </a:extLst>
            </p:cNvPr>
            <p:cNvSpPr/>
            <p:nvPr/>
          </p:nvSpPr>
          <p:spPr bwMode="auto">
            <a:xfrm>
              <a:off x="2772637" y="4784445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71" name="Multiplication Sign 70">
              <a:extLst>
                <a:ext uri="{FF2B5EF4-FFF2-40B4-BE49-F238E27FC236}">
                  <a16:creationId xmlns:a16="http://schemas.microsoft.com/office/drawing/2014/main" id="{B93AFA1B-7A7E-47FF-86E9-1668449DBF50}"/>
                </a:ext>
              </a:extLst>
            </p:cNvPr>
            <p:cNvSpPr/>
            <p:nvPr/>
          </p:nvSpPr>
          <p:spPr bwMode="auto">
            <a:xfrm>
              <a:off x="3491847" y="4343607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72" name="Multiplication Sign 71">
              <a:extLst>
                <a:ext uri="{FF2B5EF4-FFF2-40B4-BE49-F238E27FC236}">
                  <a16:creationId xmlns:a16="http://schemas.microsoft.com/office/drawing/2014/main" id="{04FDB5F1-8285-428C-979A-1AEC2DBF5F40}"/>
                </a:ext>
              </a:extLst>
            </p:cNvPr>
            <p:cNvSpPr/>
            <p:nvPr/>
          </p:nvSpPr>
          <p:spPr bwMode="auto">
            <a:xfrm>
              <a:off x="3147412" y="4434013"/>
              <a:ext cx="192035" cy="189043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73" name="Callout: Bent Line with No Border 72">
              <a:extLst>
                <a:ext uri="{FF2B5EF4-FFF2-40B4-BE49-F238E27FC236}">
                  <a16:creationId xmlns:a16="http://schemas.microsoft.com/office/drawing/2014/main" id="{A7605CD5-EBDA-4C40-B471-D3E429CDD092}"/>
                </a:ext>
              </a:extLst>
            </p:cNvPr>
            <p:cNvSpPr/>
            <p:nvPr/>
          </p:nvSpPr>
          <p:spPr bwMode="auto">
            <a:xfrm>
              <a:off x="3716368" y="2725784"/>
              <a:ext cx="635887" cy="636903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43263"/>
                <a:gd name="adj6" fmla="val -5936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Arial" charset="0"/>
                </a:rPr>
                <a:t>14</a:t>
              </a:r>
              <a:r>
                <a:rPr lang="en-US" dirty="0"/>
                <a:t>°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74" name="Callout: Bent Line with No Border 73">
              <a:extLst>
                <a:ext uri="{FF2B5EF4-FFF2-40B4-BE49-F238E27FC236}">
                  <a16:creationId xmlns:a16="http://schemas.microsoft.com/office/drawing/2014/main" id="{0F0018D5-1A33-4AFD-B41B-E35AB44A0AA4}"/>
                </a:ext>
              </a:extLst>
            </p:cNvPr>
            <p:cNvSpPr/>
            <p:nvPr/>
          </p:nvSpPr>
          <p:spPr bwMode="auto">
            <a:xfrm>
              <a:off x="3596359" y="1783016"/>
              <a:ext cx="635887" cy="636903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326176"/>
                <a:gd name="adj6" fmla="val -92939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rPr>
                <a:t>7</a:t>
              </a:r>
              <a:r>
                <a:rPr lang="en-US" dirty="0"/>
                <a:t>°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75" name="Callout: Bent Line with No Border 74">
            <a:extLst>
              <a:ext uri="{FF2B5EF4-FFF2-40B4-BE49-F238E27FC236}">
                <a16:creationId xmlns:a16="http://schemas.microsoft.com/office/drawing/2014/main" id="{C8255A18-6869-4AE7-97C9-B487B65ED0C4}"/>
              </a:ext>
            </a:extLst>
          </p:cNvPr>
          <p:cNvSpPr/>
          <p:nvPr/>
        </p:nvSpPr>
        <p:spPr bwMode="auto">
          <a:xfrm>
            <a:off x="7916795" y="2899708"/>
            <a:ext cx="635887" cy="636903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4285"/>
              <a:gd name="adj6" fmla="val -77928"/>
            </a:avLst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7</a:t>
            </a:r>
            <a:r>
              <a:rPr lang="en-US" dirty="0"/>
              <a:t>°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76" name="Callout: Bent Line with No Border 75">
            <a:extLst>
              <a:ext uri="{FF2B5EF4-FFF2-40B4-BE49-F238E27FC236}">
                <a16:creationId xmlns:a16="http://schemas.microsoft.com/office/drawing/2014/main" id="{D26B1D94-DBFA-421B-B93D-56F1603D7839}"/>
              </a:ext>
            </a:extLst>
          </p:cNvPr>
          <p:cNvSpPr/>
          <p:nvPr/>
        </p:nvSpPr>
        <p:spPr bwMode="auto">
          <a:xfrm>
            <a:off x="8024421" y="3620699"/>
            <a:ext cx="635887" cy="636903"/>
          </a:xfrm>
          <a:prstGeom prst="callout2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</a:rPr>
              <a:t>14</a:t>
            </a:r>
            <a:r>
              <a:rPr lang="en-US" dirty="0"/>
              <a:t>°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90A5210C-D335-48B4-A47A-AAD1442A8138}"/>
              </a:ext>
            </a:extLst>
          </p:cNvPr>
          <p:cNvSpPr/>
          <p:nvPr/>
        </p:nvSpPr>
        <p:spPr bwMode="auto">
          <a:xfrm rot="1412192">
            <a:off x="2685638" y="1862956"/>
            <a:ext cx="407893" cy="2723458"/>
          </a:xfrm>
          <a:prstGeom prst="leftBrace">
            <a:avLst>
              <a:gd name="adj1" fmla="val 152998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C9F653C1-3BD0-46B2-B5A2-1F87F7A25342}"/>
              </a:ext>
            </a:extLst>
          </p:cNvPr>
          <p:cNvSpPr/>
          <p:nvPr/>
        </p:nvSpPr>
        <p:spPr bwMode="auto">
          <a:xfrm rot="1551252">
            <a:off x="2196926" y="4850928"/>
            <a:ext cx="156665" cy="395970"/>
          </a:xfrm>
          <a:prstGeom prst="leftBrace">
            <a:avLst>
              <a:gd name="adj1" fmla="val 14087"/>
              <a:gd name="adj2" fmla="val 4736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66ADAB-FB6A-4078-B2AB-B54EC5C67B86}"/>
              </a:ext>
            </a:extLst>
          </p:cNvPr>
          <p:cNvSpPr txBox="1"/>
          <p:nvPr/>
        </p:nvSpPr>
        <p:spPr>
          <a:xfrm rot="17912759">
            <a:off x="2164839" y="2875610"/>
            <a:ext cx="830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35cm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76AA3D4-6163-42F6-91D0-AEA43E4D92DB}"/>
              </a:ext>
            </a:extLst>
          </p:cNvPr>
          <p:cNvSpPr txBox="1"/>
          <p:nvPr/>
        </p:nvSpPr>
        <p:spPr>
          <a:xfrm rot="17912759">
            <a:off x="1741312" y="4668801"/>
            <a:ext cx="830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5cm</a:t>
            </a:r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FFBF5A1D-9DC6-4AF5-9CD2-75AB910615B3}"/>
              </a:ext>
            </a:extLst>
          </p:cNvPr>
          <p:cNvSpPr/>
          <p:nvPr/>
        </p:nvSpPr>
        <p:spPr bwMode="auto">
          <a:xfrm rot="9679781">
            <a:off x="4376372" y="1888252"/>
            <a:ext cx="407893" cy="4190675"/>
          </a:xfrm>
          <a:prstGeom prst="leftBrace">
            <a:avLst>
              <a:gd name="adj1" fmla="val 152998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36F0EBB-DF76-414D-9D3B-F879A1BACA98}"/>
              </a:ext>
            </a:extLst>
          </p:cNvPr>
          <p:cNvSpPr txBox="1"/>
          <p:nvPr/>
        </p:nvSpPr>
        <p:spPr>
          <a:xfrm rot="4222924">
            <a:off x="4559586" y="3727169"/>
            <a:ext cx="77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55cm</a:t>
            </a:r>
          </a:p>
        </p:txBody>
      </p:sp>
    </p:spTree>
    <p:extLst>
      <p:ext uri="{BB962C8B-B14F-4D97-AF65-F5344CB8AC3E}">
        <p14:creationId xmlns:p14="http://schemas.microsoft.com/office/powerpoint/2010/main" val="2070337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Degrees of Freedom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CDF7-FD96-461C-A0BB-799E7440A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83" y="990600"/>
            <a:ext cx="8686800" cy="5562600"/>
          </a:xfrm>
        </p:spPr>
        <p:txBody>
          <a:bodyPr>
            <a:normAutofit/>
          </a:bodyPr>
          <a:lstStyle/>
          <a:p>
            <a:r>
              <a:rPr lang="en-US" dirty="0"/>
              <a:t>30° of rotation in each direction</a:t>
            </a:r>
          </a:p>
          <a:p>
            <a:pPr lvl="1"/>
            <a:r>
              <a:rPr lang="en-US" dirty="0"/>
              <a:t>Side to side</a:t>
            </a:r>
          </a:p>
          <a:p>
            <a:pPr lvl="1"/>
            <a:r>
              <a:rPr lang="en-US" dirty="0"/>
              <a:t>Forward and backward</a:t>
            </a:r>
          </a:p>
          <a:p>
            <a:pPr lvl="1"/>
            <a:r>
              <a:rPr lang="en-US" dirty="0"/>
              <a:t>Left and right</a:t>
            </a:r>
          </a:p>
          <a:p>
            <a:r>
              <a:rPr lang="en-US" dirty="0"/>
              <a:t>Different hands used (different reflectivity etc.)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1CB8C-C2BF-4D85-A015-8EC6D6C1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683426"/>
            <a:ext cx="2047875" cy="2686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D5F18F-609A-400C-BFFE-6CA4F7D33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012" y="3645326"/>
            <a:ext cx="1933575" cy="2724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96209B-08C4-484A-8B4F-6D33A38CD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24" y="3607226"/>
            <a:ext cx="1876425" cy="2800350"/>
          </a:xfrm>
          <a:prstGeom prst="rect">
            <a:avLst/>
          </a:prstGeom>
        </p:spPr>
      </p:pic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2B1B20DA-0A49-4452-9F0B-F96A971DE154}"/>
              </a:ext>
            </a:extLst>
          </p:cNvPr>
          <p:cNvSpPr/>
          <p:nvPr/>
        </p:nvSpPr>
        <p:spPr bwMode="auto">
          <a:xfrm rot="10800000">
            <a:off x="2286000" y="3113679"/>
            <a:ext cx="1428573" cy="599564"/>
          </a:xfrm>
          <a:prstGeom prst="curved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9974F-D54E-44CF-B16E-CC291C85C66A}"/>
              </a:ext>
            </a:extLst>
          </p:cNvPr>
          <p:cNvSpPr txBox="1"/>
          <p:nvPr/>
        </p:nvSpPr>
        <p:spPr>
          <a:xfrm>
            <a:off x="2788425" y="3202725"/>
            <a:ext cx="79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30°</a:t>
            </a: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D8C1A945-EA29-4C49-9BB6-10A23251DF20}"/>
              </a:ext>
            </a:extLst>
          </p:cNvPr>
          <p:cNvSpPr/>
          <p:nvPr/>
        </p:nvSpPr>
        <p:spPr bwMode="auto">
          <a:xfrm rot="16200000">
            <a:off x="5598574" y="2680813"/>
            <a:ext cx="599564" cy="1428571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F2C3B-39F1-4464-AD1B-08268456E372}"/>
              </a:ext>
            </a:extLst>
          </p:cNvPr>
          <p:cNvSpPr txBox="1"/>
          <p:nvPr/>
        </p:nvSpPr>
        <p:spPr>
          <a:xfrm>
            <a:off x="5635037" y="3249953"/>
            <a:ext cx="79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30°</a:t>
            </a:r>
          </a:p>
        </p:txBody>
      </p:sp>
    </p:spTree>
    <p:extLst>
      <p:ext uri="{BB962C8B-B14F-4D97-AF65-F5344CB8AC3E}">
        <p14:creationId xmlns:p14="http://schemas.microsoft.com/office/powerpoint/2010/main" val="788883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Degrees of Freedom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0AD899-2AA7-4844-8971-4ECFDDC9F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48" y="4764026"/>
            <a:ext cx="1195393" cy="16259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D737D5-B5B7-440E-999B-ACC650833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21" y="2846552"/>
            <a:ext cx="1195393" cy="17279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A4C8A0-31D5-4E8E-B766-E26441AA8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289" y="1026457"/>
            <a:ext cx="1195393" cy="15720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D77616-7131-4FAE-B1E8-4303FF292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273" y="4666190"/>
            <a:ext cx="1195393" cy="17729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4E8349-2C61-42FD-A038-86E3C2DFA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8273" y="2854961"/>
            <a:ext cx="1195393" cy="16129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D1C011E-D998-45A2-A1A3-1C44C328F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8382" y="990600"/>
            <a:ext cx="1195393" cy="15137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DFA84D1-ED87-4C1A-A185-98AD433A35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4764026"/>
            <a:ext cx="1195393" cy="17659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E7B7DB-D403-4426-97A1-9555A4BE0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6999" y="2796266"/>
            <a:ext cx="1195393" cy="18234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3BA265-47A5-4D07-86DF-EF5ABAE58E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6999" y="990600"/>
            <a:ext cx="1195393" cy="1687248"/>
          </a:xfrm>
          <a:prstGeom prst="rect">
            <a:avLst/>
          </a:prstGeom>
        </p:spPr>
      </p:pic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144BFD04-A1F6-41D0-848B-5497A97F36FD}"/>
              </a:ext>
            </a:extLst>
          </p:cNvPr>
          <p:cNvSpPr/>
          <p:nvPr/>
        </p:nvSpPr>
        <p:spPr bwMode="auto">
          <a:xfrm>
            <a:off x="7872408" y="3962400"/>
            <a:ext cx="762000" cy="2124170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2" name="Arrow: Curved Left 31">
            <a:extLst>
              <a:ext uri="{FF2B5EF4-FFF2-40B4-BE49-F238E27FC236}">
                <a16:creationId xmlns:a16="http://schemas.microsoft.com/office/drawing/2014/main" id="{9BF5823D-66B0-4928-935A-27A8D184C0EA}"/>
              </a:ext>
            </a:extLst>
          </p:cNvPr>
          <p:cNvSpPr/>
          <p:nvPr/>
        </p:nvSpPr>
        <p:spPr bwMode="auto">
          <a:xfrm rot="5400000">
            <a:off x="3121818" y="5515880"/>
            <a:ext cx="599564" cy="1428571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3" name="Arrow: Curved Up 32">
            <a:extLst>
              <a:ext uri="{FF2B5EF4-FFF2-40B4-BE49-F238E27FC236}">
                <a16:creationId xmlns:a16="http://schemas.microsoft.com/office/drawing/2014/main" id="{1A0BAC40-ECE1-4177-A87F-E586ED18F64E}"/>
              </a:ext>
            </a:extLst>
          </p:cNvPr>
          <p:cNvSpPr/>
          <p:nvPr/>
        </p:nvSpPr>
        <p:spPr bwMode="auto">
          <a:xfrm rot="16200000">
            <a:off x="7195368" y="1985915"/>
            <a:ext cx="2124169" cy="762001"/>
          </a:xfrm>
          <a:prstGeom prst="curved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4" name="Arrow: Curved Up 33">
            <a:extLst>
              <a:ext uri="{FF2B5EF4-FFF2-40B4-BE49-F238E27FC236}">
                <a16:creationId xmlns:a16="http://schemas.microsoft.com/office/drawing/2014/main" id="{A0314A2F-2AC7-428D-9F95-EDB881000D44}"/>
              </a:ext>
            </a:extLst>
          </p:cNvPr>
          <p:cNvSpPr/>
          <p:nvPr/>
        </p:nvSpPr>
        <p:spPr bwMode="auto">
          <a:xfrm rot="10800000">
            <a:off x="2727192" y="999728"/>
            <a:ext cx="1428573" cy="599564"/>
          </a:xfrm>
          <a:prstGeom prst="curved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18BC05-73A0-49C8-ACAA-3D5F0778D548}"/>
              </a:ext>
            </a:extLst>
          </p:cNvPr>
          <p:cNvSpPr txBox="1"/>
          <p:nvPr/>
        </p:nvSpPr>
        <p:spPr>
          <a:xfrm>
            <a:off x="3229617" y="1088774"/>
            <a:ext cx="79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058574-FCE0-4701-8D86-950ED30DA735}"/>
              </a:ext>
            </a:extLst>
          </p:cNvPr>
          <p:cNvSpPr txBox="1"/>
          <p:nvPr/>
        </p:nvSpPr>
        <p:spPr>
          <a:xfrm>
            <a:off x="3236951" y="6066657"/>
            <a:ext cx="79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54D08C-7CBB-458F-B6D1-1874ABF6A680}"/>
              </a:ext>
            </a:extLst>
          </p:cNvPr>
          <p:cNvSpPr txBox="1"/>
          <p:nvPr/>
        </p:nvSpPr>
        <p:spPr>
          <a:xfrm>
            <a:off x="8125278" y="2246351"/>
            <a:ext cx="79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43A5B4-B258-4519-935E-66E0A54F57DB}"/>
              </a:ext>
            </a:extLst>
          </p:cNvPr>
          <p:cNvSpPr txBox="1"/>
          <p:nvPr/>
        </p:nvSpPr>
        <p:spPr>
          <a:xfrm>
            <a:off x="8117035" y="4764026"/>
            <a:ext cx="79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30°</a:t>
            </a:r>
          </a:p>
        </p:txBody>
      </p:sp>
    </p:spTree>
    <p:extLst>
      <p:ext uri="{BB962C8B-B14F-4D97-AF65-F5344CB8AC3E}">
        <p14:creationId xmlns:p14="http://schemas.microsoft.com/office/powerpoint/2010/main" val="994226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New Raw Range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/>
              <a:t>mmWave Radar for Gesture Recognition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27A34-D871-4959-B294-AC4A0C0A56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2"/>
          <a:stretch/>
        </p:blipFill>
        <p:spPr>
          <a:xfrm>
            <a:off x="4595300" y="1616204"/>
            <a:ext cx="4453123" cy="36255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13B370-0B52-44CF-978F-C48EAB90C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5" r="7513"/>
          <a:stretch/>
        </p:blipFill>
        <p:spPr>
          <a:xfrm>
            <a:off x="403856" y="1616204"/>
            <a:ext cx="4144845" cy="36255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488555-820E-439A-8019-5FECCD5E55EE}"/>
              </a:ext>
            </a:extLst>
          </p:cNvPr>
          <p:cNvSpPr/>
          <p:nvPr/>
        </p:nvSpPr>
        <p:spPr bwMode="auto">
          <a:xfrm>
            <a:off x="1066800" y="1485900"/>
            <a:ext cx="533400" cy="38862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D05466-3A78-4807-AEDC-752E188C1AF5}"/>
              </a:ext>
            </a:extLst>
          </p:cNvPr>
          <p:cNvSpPr/>
          <p:nvPr/>
        </p:nvSpPr>
        <p:spPr bwMode="auto">
          <a:xfrm>
            <a:off x="5211645" y="1485900"/>
            <a:ext cx="533400" cy="38862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472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9817"/>
            <a:ext cx="86868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New Raw Range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/>
              <a:t>mmWave Radar for Gesture Recognition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ADC739-279A-44E4-8D3A-A48D08BC4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990600"/>
            <a:ext cx="6629400" cy="4972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DDAD58-9AA3-456A-AD88-220E6D20A980}"/>
              </a:ext>
            </a:extLst>
          </p:cNvPr>
          <p:cNvSpPr/>
          <p:nvPr/>
        </p:nvSpPr>
        <p:spPr bwMode="auto">
          <a:xfrm>
            <a:off x="2590800" y="1066800"/>
            <a:ext cx="609600" cy="4686126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845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Preliminary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CDF7-FD96-461C-A0BB-799E7440A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915400" cy="5562600"/>
          </a:xfrm>
        </p:spPr>
        <p:txBody>
          <a:bodyPr>
            <a:normAutofit/>
          </a:bodyPr>
          <a:lstStyle/>
          <a:p>
            <a:r>
              <a:rPr lang="en-US" dirty="0"/>
              <a:t>Neural network training with preliminary, small dataset</a:t>
            </a:r>
          </a:p>
          <a:p>
            <a:r>
              <a:rPr lang="en-US" dirty="0"/>
              <a:t>94.17% Accuracy with layered imaginary and real parts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9959F-BE44-445A-B49E-5FB426C32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6" y="1905000"/>
            <a:ext cx="8608048" cy="43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22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29818"/>
            <a:ext cx="86868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CDF7-FD96-461C-A0BB-799E7440A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83" y="990600"/>
            <a:ext cx="8686800" cy="5562600"/>
          </a:xfrm>
        </p:spPr>
        <p:txBody>
          <a:bodyPr>
            <a:normAutofit/>
          </a:bodyPr>
          <a:lstStyle/>
          <a:p>
            <a:r>
              <a:rPr lang="en-US" dirty="0"/>
              <a:t>Increased FFT size</a:t>
            </a:r>
          </a:p>
          <a:p>
            <a:pPr lvl="1"/>
            <a:r>
              <a:rPr lang="en-US" dirty="0"/>
              <a:t>Increases number of features from which machine learning algorithm can choose</a:t>
            </a:r>
          </a:p>
          <a:p>
            <a:r>
              <a:rPr lang="en-US" dirty="0"/>
              <a:t>Complex Normalization </a:t>
            </a:r>
          </a:p>
          <a:p>
            <a:pPr lvl="1"/>
            <a:r>
              <a:rPr lang="en-US" dirty="0"/>
              <a:t>Average the data across captures</a:t>
            </a:r>
          </a:p>
          <a:p>
            <a:pPr lvl="1"/>
            <a:r>
              <a:rPr lang="en-US" dirty="0"/>
              <a:t>Find maximum of average for each channel</a:t>
            </a:r>
          </a:p>
          <a:p>
            <a:pPr lvl="1"/>
            <a:r>
              <a:rPr lang="en-US" dirty="0"/>
              <a:t>Normalize by the complex value of this maximum</a:t>
            </a:r>
          </a:p>
          <a:p>
            <a:pPr lvl="1"/>
            <a:r>
              <a:rPr lang="en-US" dirty="0"/>
              <a:t>Normalize to zero mean and </a:t>
            </a:r>
            <a:r>
              <a:rPr lang="en-US"/>
              <a:t>unit variance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7420D-D464-4ACE-B415-C18CF3CAA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905000"/>
            <a:ext cx="2695231" cy="20162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805A85-A72A-4CEC-A6FA-4D6CFB714918}"/>
              </a:ext>
            </a:extLst>
          </p:cNvPr>
          <p:cNvCxnSpPr>
            <a:cxnSpLocks/>
          </p:cNvCxnSpPr>
          <p:nvPr/>
        </p:nvCxnSpPr>
        <p:spPr bwMode="auto">
          <a:xfrm flipV="1">
            <a:off x="6142110" y="2133600"/>
            <a:ext cx="1758705" cy="893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BC3620-6BD9-4810-AC0F-AA4AF8DFCB7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42110" y="2743200"/>
            <a:ext cx="1808401" cy="284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A7AC66-D697-4C40-9824-A6E6950953E6}"/>
              </a:ext>
            </a:extLst>
          </p:cNvPr>
          <p:cNvCxnSpPr>
            <a:cxnSpLocks/>
          </p:cNvCxnSpPr>
          <p:nvPr/>
        </p:nvCxnSpPr>
        <p:spPr bwMode="auto">
          <a:xfrm flipV="1">
            <a:off x="6142110" y="2362200"/>
            <a:ext cx="2087490" cy="665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C7BEF8-2F57-461C-B7C9-CBE4574777DB}"/>
              </a:ext>
            </a:extLst>
          </p:cNvPr>
          <p:cNvCxnSpPr>
            <a:cxnSpLocks/>
          </p:cNvCxnSpPr>
          <p:nvPr/>
        </p:nvCxnSpPr>
        <p:spPr bwMode="auto">
          <a:xfrm flipV="1">
            <a:off x="6142110" y="2743200"/>
            <a:ext cx="2087490" cy="284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210AC98-8819-4400-A4EB-5B725E76E928}"/>
              </a:ext>
            </a:extLst>
          </p:cNvPr>
          <p:cNvSpPr/>
          <p:nvPr/>
        </p:nvSpPr>
        <p:spPr bwMode="auto">
          <a:xfrm>
            <a:off x="3902262" y="4646544"/>
            <a:ext cx="1431739" cy="990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51529-0AFB-46F3-9EB8-6DC0F7997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30" y="3982778"/>
            <a:ext cx="3355424" cy="2510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B4635B-242F-4C94-97BC-D02BCDF12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314" y="3982778"/>
            <a:ext cx="3355424" cy="251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22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New Normalized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/>
              <a:t>mmWave Radar for Gesture Recognition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BD7624-3FFF-41C9-839F-049C640A6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761" y="1610500"/>
            <a:ext cx="4861895" cy="3636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816F85-70BF-4080-BAAC-A03371B0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10501"/>
            <a:ext cx="4861894" cy="363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6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New Normalized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/>
              <a:t>mmWave Radar for Gesture Recognition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3409C-DF4A-48E1-B2A2-D9CB6CE0E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7" y="1610500"/>
            <a:ext cx="4861894" cy="3636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544D44-637E-4A33-BFA5-70D3D103D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07187"/>
            <a:ext cx="4861894" cy="363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1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Outline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334000"/>
          </a:xfrm>
        </p:spPr>
        <p:txBody>
          <a:bodyPr/>
          <a:lstStyle/>
          <a:p>
            <a:r>
              <a:rPr lang="en-US" sz="3200" dirty="0"/>
              <a:t>FMCW Basics</a:t>
            </a:r>
          </a:p>
          <a:p>
            <a:r>
              <a:rPr lang="en-US" sz="3200" dirty="0"/>
              <a:t>Static Data Collection Applications</a:t>
            </a:r>
          </a:p>
          <a:p>
            <a:r>
              <a:rPr lang="en-US" sz="3200" dirty="0"/>
              <a:t>Static Hand Gesture Recognition</a:t>
            </a:r>
          </a:p>
          <a:p>
            <a:pPr lvl="1"/>
            <a:r>
              <a:rPr lang="en-US" sz="2400" dirty="0"/>
              <a:t>Old Setup</a:t>
            </a:r>
          </a:p>
          <a:p>
            <a:pPr lvl="1"/>
            <a:r>
              <a:rPr lang="en-US" sz="2400" dirty="0"/>
              <a:t>New Setup</a:t>
            </a:r>
          </a:p>
          <a:p>
            <a:r>
              <a:rPr lang="en-US" sz="3200" dirty="0"/>
              <a:t>Conclusions and Future Work</a:t>
            </a:r>
            <a:endParaRPr lang="en-US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484804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CNN with Normalized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CDF7-FD96-461C-A0BB-799E7440A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915400" cy="5562600"/>
          </a:xfrm>
        </p:spPr>
        <p:txBody>
          <a:bodyPr>
            <a:normAutofit/>
          </a:bodyPr>
          <a:lstStyle/>
          <a:p>
            <a:r>
              <a:rPr lang="en-US" dirty="0"/>
              <a:t>Neural network training with preliminary, small dataset</a:t>
            </a:r>
          </a:p>
          <a:p>
            <a:r>
              <a:rPr lang="en-US" dirty="0"/>
              <a:t>96.54% Accuracy with layered imaginary and real parts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CD3190-9DB9-4B12-87C2-C7FB6E82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7" y="1871614"/>
            <a:ext cx="8991600" cy="454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5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29818"/>
            <a:ext cx="86868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Time-Freq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CDF7-FD96-461C-A0BB-799E7440A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83" y="990600"/>
            <a:ext cx="8686800" cy="5562600"/>
          </a:xfrm>
        </p:spPr>
        <p:txBody>
          <a:bodyPr>
            <a:normAutofit/>
          </a:bodyPr>
          <a:lstStyle/>
          <a:p>
            <a:r>
              <a:rPr lang="en-US" dirty="0"/>
              <a:t>Short Time Fourier Transform (STFT) and Continuous Wavelet Transform (CWT) </a:t>
            </a:r>
          </a:p>
          <a:p>
            <a:pPr lvl="1"/>
            <a:r>
              <a:rPr lang="en-US" dirty="0"/>
              <a:t>To utilize time-frequency components</a:t>
            </a:r>
          </a:p>
          <a:p>
            <a:r>
              <a:rPr lang="en-US" b="1" dirty="0"/>
              <a:t>Fourier </a:t>
            </a:r>
            <a:r>
              <a:rPr lang="en-US" b="1" dirty="0" err="1"/>
              <a:t>Synchrosqueezing</a:t>
            </a:r>
            <a:r>
              <a:rPr lang="en-US" b="1" dirty="0"/>
              <a:t> Transform (FSST)</a:t>
            </a:r>
          </a:p>
          <a:p>
            <a:pPr lvl="1"/>
            <a:r>
              <a:rPr lang="en-US" dirty="0"/>
              <a:t>Circumvents uncertainty relations found in STFT and CWT [2]</a:t>
            </a:r>
          </a:p>
          <a:p>
            <a:pPr lvl="1"/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634E5-2A4A-4D9E-A7B1-EC96E419E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17" y="3194174"/>
            <a:ext cx="4336883" cy="325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32FEBF-4B0D-4139-BB7E-66B7B1872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483" y="3194174"/>
            <a:ext cx="4336883" cy="325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78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CNN with FSST Normalized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CDF7-FD96-461C-A0BB-799E7440A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915400" cy="5562600"/>
          </a:xfrm>
        </p:spPr>
        <p:txBody>
          <a:bodyPr>
            <a:normAutofit/>
          </a:bodyPr>
          <a:lstStyle/>
          <a:p>
            <a:r>
              <a:rPr lang="en-US" dirty="0"/>
              <a:t>Neural network training with preliminary, small dataset</a:t>
            </a:r>
          </a:p>
          <a:p>
            <a:r>
              <a:rPr lang="en-US" dirty="0"/>
              <a:t>97.84% Accuracy with layered imaginary and real parts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B0007-86A0-4777-A95D-B0C056F0D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87" y="1886598"/>
            <a:ext cx="8915400" cy="45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7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D6414-1BB9-4AD8-811C-458943CAD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EE5BB-65F7-4AF6-A5F7-A0D4C82BA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Static gesture recognition</a:t>
            </a:r>
          </a:p>
          <a:p>
            <a:pPr lvl="1"/>
            <a:r>
              <a:rPr lang="en-US" sz="2400" dirty="0"/>
              <a:t>Updated settings producing increased accuracy</a:t>
            </a:r>
          </a:p>
          <a:p>
            <a:pPr lvl="1"/>
            <a:r>
              <a:rPr lang="en-US" sz="2400" dirty="0"/>
              <a:t>Automated data collection to obtain large data sets</a:t>
            </a:r>
          </a:p>
          <a:p>
            <a:pPr lvl="1"/>
            <a:r>
              <a:rPr lang="en-US" sz="2400" dirty="0"/>
              <a:t>Preprocessing techniques (normalization, FSST) improving accuracy by emphasizing features </a:t>
            </a:r>
          </a:p>
          <a:p>
            <a:pPr lvl="1"/>
            <a:r>
              <a:rPr lang="en-US" sz="2400" dirty="0"/>
              <a:t>Real-time system coming soon</a:t>
            </a:r>
          </a:p>
          <a:p>
            <a:r>
              <a:rPr lang="en-US" sz="2800" dirty="0"/>
              <a:t>Dynamic gesture recognition</a:t>
            </a:r>
          </a:p>
          <a:p>
            <a:pPr lvl="1"/>
            <a:r>
              <a:rPr lang="en-US" sz="2400" dirty="0"/>
              <a:t>Once static case is optimized</a:t>
            </a:r>
          </a:p>
          <a:p>
            <a:pPr lvl="1"/>
            <a:r>
              <a:rPr lang="en-US" sz="2400" dirty="0"/>
              <a:t>Doppler information utilized</a:t>
            </a:r>
          </a:p>
          <a:p>
            <a:pPr lvl="1"/>
            <a:r>
              <a:rPr lang="en-US" sz="2400" dirty="0"/>
              <a:t>High resolution should yield high accuracy</a:t>
            </a:r>
          </a:p>
          <a:p>
            <a:r>
              <a:rPr lang="en-US" sz="2800" dirty="0"/>
              <a:t>Sub-millimeter radar using THz imager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1604362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D6414-1BB9-4AD8-811C-458943CAD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EE5BB-65F7-4AF6-A5F7-A0D4C82BA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457200">
              <a:buNone/>
            </a:pPr>
            <a:r>
              <a:rPr lang="fr-FR" dirty="0"/>
              <a:t>[1] S. Rao, "Introduction to </a:t>
            </a:r>
            <a:r>
              <a:rPr lang="fr-FR" dirty="0" err="1"/>
              <a:t>mmwave</a:t>
            </a:r>
            <a:r>
              <a:rPr lang="fr-FR" dirty="0"/>
              <a:t>  </a:t>
            </a:r>
            <a:r>
              <a:rPr lang="fr-FR" dirty="0" err="1"/>
              <a:t>Sensing</a:t>
            </a:r>
            <a:r>
              <a:rPr lang="fr-FR" dirty="0"/>
              <a:t>: FMCW Radars", </a:t>
            </a:r>
            <a:r>
              <a:rPr lang="fr-FR" i="1" dirty="0"/>
              <a:t>Texas Instruments</a:t>
            </a:r>
            <a:r>
              <a:rPr lang="fr-FR" dirty="0"/>
              <a:t>.</a:t>
            </a:r>
          </a:p>
          <a:p>
            <a:pPr marL="914400" lvl="1" indent="-457200">
              <a:buNone/>
            </a:pPr>
            <a:r>
              <a:rPr lang="fr-FR" dirty="0"/>
              <a:t>[2] A. </a:t>
            </a:r>
            <a:r>
              <a:rPr lang="fr-FR" dirty="0" err="1"/>
              <a:t>Wojciechowska</a:t>
            </a:r>
            <a:r>
              <a:rPr lang="fr-FR" dirty="0"/>
              <a:t>, "Usage des archives ouvertes dans les domaines des mathématiques et de l'informatique", </a:t>
            </a:r>
            <a:r>
              <a:rPr lang="fr-FR" i="1" dirty="0"/>
              <a:t>Documentaliste-Sciences de l'Information</a:t>
            </a:r>
            <a:r>
              <a:rPr lang="fr-FR" dirty="0"/>
              <a:t>, vol. 43, no. 5, p. 294, 2006. </a:t>
            </a:r>
            <a:r>
              <a:rPr lang="fr-FR" dirty="0" err="1"/>
              <a:t>Available</a:t>
            </a:r>
            <a:r>
              <a:rPr lang="fr-FR" dirty="0"/>
              <a:t>: 10.3917/docsi.435.0294.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2686763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logo_ecs_orange_hi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360" y="242214"/>
            <a:ext cx="1066800" cy="39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662" y="1600200"/>
            <a:ext cx="8458200" cy="1500187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TxACE</a:t>
            </a:r>
          </a:p>
          <a:p>
            <a:pPr algn="ctr"/>
            <a:r>
              <a:rPr lang="en-US" sz="2800" b="1" dirty="0" err="1">
                <a:solidFill>
                  <a:srgbClr val="FF0000"/>
                </a:solidFill>
              </a:rPr>
              <a:t>mmWave</a:t>
            </a:r>
            <a:r>
              <a:rPr lang="en-US" sz="2800" b="1" dirty="0">
                <a:solidFill>
                  <a:srgbClr val="FF0000"/>
                </a:solidFill>
              </a:rPr>
              <a:t> Radar for Gesture Recognition</a:t>
            </a:r>
          </a:p>
        </p:txBody>
      </p:sp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600" y="6152444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278860" y="3100388"/>
            <a:ext cx="8458200" cy="26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2400" b="1" dirty="0"/>
              <a:t>Josiah W. Smith</a:t>
            </a:r>
          </a:p>
          <a:p>
            <a:pPr algn="ctr"/>
            <a:r>
              <a:rPr lang="en-US" sz="2400" b="1" dirty="0"/>
              <a:t>In collaboration with:</a:t>
            </a:r>
          </a:p>
          <a:p>
            <a:pPr algn="ctr"/>
            <a:r>
              <a:rPr lang="en-US" sz="2400" b="1" dirty="0"/>
              <a:t>Dr. Torlak, Dr. Makris</a:t>
            </a:r>
          </a:p>
          <a:p>
            <a:pPr algn="ctr"/>
            <a:r>
              <a:rPr lang="en-US" sz="2400" b="1" dirty="0"/>
              <a:t>S. Thiagarajan, B. Upadhyay, R. Willis</a:t>
            </a:r>
          </a:p>
          <a:p>
            <a:pPr algn="ctr"/>
            <a:r>
              <a:rPr lang="en-US" sz="1800" b="1" dirty="0"/>
              <a:t>University of Texas at Dallas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2895600" y="6269983"/>
            <a:ext cx="3505200" cy="29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b="1" kern="0" dirty="0">
                <a:effectLst/>
              </a:rPr>
              <a:t>February 13</a:t>
            </a:r>
            <a:r>
              <a:rPr lang="en-US" sz="1400" b="1" kern="0" baseline="30000" dirty="0">
                <a:effectLst/>
              </a:rPr>
              <a:t>th</a:t>
            </a:r>
            <a:r>
              <a:rPr lang="en-US" sz="1400" b="1" kern="0" dirty="0">
                <a:effectLst/>
              </a:rPr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449972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D6414-1BB9-4AD8-811C-458943CAD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Excess Slides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EE5BB-65F7-4AF6-A5F7-A0D4C82BA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457200">
              <a:buNone/>
            </a:pPr>
            <a:r>
              <a:rPr lang="en-US" sz="2400" dirty="0"/>
              <a:t>Not to be used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1185037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logo_ecs_orange_hi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360" y="242214"/>
            <a:ext cx="1066800" cy="39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678906"/>
            <a:ext cx="8458200" cy="1500187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Dynamic Hand Gestures</a:t>
            </a:r>
          </a:p>
          <a:p>
            <a:pPr algn="ctr"/>
            <a:endParaRPr lang="en-US" sz="3200" b="1" dirty="0">
              <a:solidFill>
                <a:srgbClr val="7030A0"/>
              </a:solidFill>
            </a:endParaRPr>
          </a:p>
        </p:txBody>
      </p:sp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600" y="6152444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628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CE9D-1AEB-4217-B2E9-CC3019AD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eaLnBrk="1" hangingPunct="1"/>
            <a:r>
              <a:rPr lang="en-US" sz="3600" b="1" dirty="0">
                <a:solidFill>
                  <a:srgbClr val="FF0000"/>
                </a:solidFill>
              </a:rPr>
              <a:t>Dynamic Hand Gesture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A8359-00EC-494D-B31E-6EE6072A9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3032154"/>
          </a:xfrm>
        </p:spPr>
        <p:txBody>
          <a:bodyPr>
            <a:normAutofit/>
          </a:bodyPr>
          <a:lstStyle/>
          <a:p>
            <a:r>
              <a:rPr lang="en-US" dirty="0"/>
              <a:t>Consider two dynamic hand gestures, pushing (down) and pulling (up)</a:t>
            </a:r>
          </a:p>
          <a:p>
            <a:r>
              <a:rPr lang="en-US" dirty="0"/>
              <a:t>We expect the pushing (down) motion to result in a positive velocity as it is coming towards the radar.</a:t>
            </a:r>
          </a:p>
          <a:p>
            <a:r>
              <a:rPr lang="en-US" dirty="0"/>
              <a:t>Similarly, we expect the pulling (up) motion to result in a negative velocity.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162299" y="3810000"/>
            <a:ext cx="2019301" cy="1581953"/>
            <a:chOff x="2971800" y="3699608"/>
            <a:chExt cx="3305838" cy="24259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8A0F7A-ED29-43B0-B6D9-B7D26F18F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1800" y="4343400"/>
              <a:ext cx="3305838" cy="1264483"/>
            </a:xfrm>
            <a:prstGeom prst="rect">
              <a:avLst/>
            </a:prstGeom>
          </p:spPr>
        </p:pic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B1AF102B-46BB-43E4-80A5-13FDE7AFB1CA}"/>
                </a:ext>
              </a:extLst>
            </p:cNvPr>
            <p:cNvSpPr/>
            <p:nvPr/>
          </p:nvSpPr>
          <p:spPr>
            <a:xfrm>
              <a:off x="4047655" y="5407281"/>
              <a:ext cx="440872" cy="58083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13D8FA5C-D98D-48B3-994A-77A616E059BC}"/>
                </a:ext>
              </a:extLst>
            </p:cNvPr>
            <p:cNvSpPr/>
            <p:nvPr/>
          </p:nvSpPr>
          <p:spPr>
            <a:xfrm rot="10800000">
              <a:off x="4047655" y="3699608"/>
              <a:ext cx="440872" cy="58083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2B37B9-0E7A-4577-9D07-17E42FA11B3D}"/>
                </a:ext>
              </a:extLst>
            </p:cNvPr>
            <p:cNvSpPr txBox="1"/>
            <p:nvPr/>
          </p:nvSpPr>
          <p:spPr>
            <a:xfrm>
              <a:off x="4567142" y="3863317"/>
              <a:ext cx="1460999" cy="566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Pulling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A5E853-3656-4162-885D-8C87CAC57B87}"/>
                </a:ext>
              </a:extLst>
            </p:cNvPr>
            <p:cNvSpPr txBox="1"/>
            <p:nvPr/>
          </p:nvSpPr>
          <p:spPr>
            <a:xfrm>
              <a:off x="4567142" y="5559198"/>
              <a:ext cx="1710496" cy="566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Pushing</a:t>
              </a:r>
            </a:p>
          </p:txBody>
        </p:sp>
      </p:grpSp>
      <p:sp>
        <p:nvSpPr>
          <p:cNvPr id="8" name="Rectangle 7"/>
          <p:cNvSpPr/>
          <p:nvPr/>
        </p:nvSpPr>
        <p:spPr bwMode="auto">
          <a:xfrm>
            <a:off x="2590800" y="6038848"/>
            <a:ext cx="2666999" cy="381000"/>
          </a:xfrm>
          <a:prstGeom prst="rect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RADAR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1941288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Space-Range-Doppler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Multi-dimensional frequency analysis</a:t>
                </a:r>
              </a:p>
              <a:p>
                <a:r>
                  <a:rPr lang="en-US" dirty="0"/>
                  <a:t>The received back-scattered signal (complex) can be denoted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the virtual antenna index (due to different </a:t>
                </a:r>
                <a:r>
                  <a:rPr lang="en-US" dirty="0" err="1"/>
                  <a:t>tx</a:t>
                </a:r>
                <a:r>
                  <a:rPr lang="en-US" dirty="0"/>
                  <a:t> transmission);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range frequency bin; and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the slow-time index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2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be 4"/>
          <p:cNvSpPr/>
          <p:nvPr/>
        </p:nvSpPr>
        <p:spPr bwMode="auto">
          <a:xfrm>
            <a:off x="5105400" y="3962400"/>
            <a:ext cx="2362200" cy="2206752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1200" y="34787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cube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658675" y="5181600"/>
                <a:ext cx="4467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675" y="5181600"/>
                <a:ext cx="44672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715000" y="5826228"/>
                <a:ext cx="4462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5826228"/>
                <a:ext cx="446276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158490" y="5779865"/>
                <a:ext cx="3798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490" y="5779865"/>
                <a:ext cx="379848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418639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logo_ecs_orange_hi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360" y="242214"/>
            <a:ext cx="1066800" cy="39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678906"/>
            <a:ext cx="8458200" cy="1500187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FMCW Basics</a:t>
            </a:r>
          </a:p>
          <a:p>
            <a:pPr algn="ctr"/>
            <a:endParaRPr lang="en-US" sz="3200" b="1" dirty="0">
              <a:solidFill>
                <a:srgbClr val="7030A0"/>
              </a:solidFill>
            </a:endParaRPr>
          </a:p>
        </p:txBody>
      </p:sp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600" y="6152444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Doppler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Pulling up vs pushing down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1" r="5435"/>
          <a:stretch/>
        </p:blipFill>
        <p:spPr>
          <a:xfrm>
            <a:off x="304800" y="1981200"/>
            <a:ext cx="4114800" cy="3505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0" t="3333" r="6667"/>
          <a:stretch/>
        </p:blipFill>
        <p:spPr>
          <a:xfrm>
            <a:off x="4724400" y="2080241"/>
            <a:ext cx="4010025" cy="338710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1041780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Dynamic Hand Gesture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609600"/>
          </a:xfrm>
        </p:spPr>
        <p:txBody>
          <a:bodyPr/>
          <a:lstStyle/>
          <a:p>
            <a:r>
              <a:rPr lang="en-US" dirty="0"/>
              <a:t>Range Frequency-Slow Time Analysis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819" y="1708536"/>
            <a:ext cx="4278181" cy="3523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1697325"/>
            <a:ext cx="4489600" cy="354630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2526177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Dynamic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CDF7-FD96-461C-A0BB-799E7440A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915400" cy="5562600"/>
          </a:xfrm>
        </p:spPr>
        <p:txBody>
          <a:bodyPr>
            <a:normAutofit/>
          </a:bodyPr>
          <a:lstStyle/>
          <a:p>
            <a:r>
              <a:rPr lang="en-US" dirty="0"/>
              <a:t>Neural network training with </a:t>
            </a:r>
          </a:p>
          <a:p>
            <a:r>
              <a:rPr lang="en-US" dirty="0"/>
              <a:t>97.31% Accuracy considering </a:t>
            </a:r>
            <a:r>
              <a:rPr lang="en-US"/>
              <a:t>only magnitude of response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C8D341-B206-47B7-8C5C-CB9C756BE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81200"/>
            <a:ext cx="8610600" cy="43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51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logo_ecs_orange_hi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360" y="242214"/>
            <a:ext cx="1066800" cy="39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678906"/>
            <a:ext cx="8458200" cy="1500187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Infrared Gesture Recognition</a:t>
            </a:r>
          </a:p>
          <a:p>
            <a:pPr algn="ctr"/>
            <a:endParaRPr lang="en-US" sz="3200" b="1" dirty="0">
              <a:solidFill>
                <a:srgbClr val="7030A0"/>
              </a:solidFill>
            </a:endParaRPr>
          </a:p>
        </p:txBody>
      </p:sp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600" y="6152444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42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IR images of static hand gestures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2DE656-9549-4DBE-A7AE-6F12EB77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3" y="1512499"/>
            <a:ext cx="2943409" cy="2207556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3FCC488F-8EEC-4D91-9490-C4F1B595E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911" y="1571789"/>
            <a:ext cx="2864354" cy="2148266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AC1F6F74-0B39-4638-AE81-1E033CE38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876" y="1620561"/>
            <a:ext cx="2686707" cy="2015030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45218AC2-D4DC-4C70-9798-E15236CF7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01" y="3947010"/>
            <a:ext cx="2807210" cy="2105408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BE3C753C-74AB-459B-8647-4603F0280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3962400"/>
            <a:ext cx="2836175" cy="21271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93AD50-2DDC-4131-AB62-DD49888B80F9}"/>
              </a:ext>
            </a:extLst>
          </p:cNvPr>
          <p:cNvSpPr txBox="1"/>
          <p:nvPr/>
        </p:nvSpPr>
        <p:spPr>
          <a:xfrm>
            <a:off x="142560" y="1204356"/>
            <a:ext cx="284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28CE0-AC5C-45C4-984D-724723D186FD}"/>
              </a:ext>
            </a:extLst>
          </p:cNvPr>
          <p:cNvSpPr txBox="1"/>
          <p:nvPr/>
        </p:nvSpPr>
        <p:spPr>
          <a:xfrm>
            <a:off x="2911231" y="3609617"/>
            <a:ext cx="284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Palm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70B1A-1157-4564-A1DF-986ED8EE089D}"/>
              </a:ext>
            </a:extLst>
          </p:cNvPr>
          <p:cNvSpPr txBox="1"/>
          <p:nvPr/>
        </p:nvSpPr>
        <p:spPr>
          <a:xfrm>
            <a:off x="5747013" y="1221584"/>
            <a:ext cx="284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Perpendicular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28CE0-AC5C-45C4-984D-724723D186FD}"/>
              </a:ext>
            </a:extLst>
          </p:cNvPr>
          <p:cNvSpPr txBox="1"/>
          <p:nvPr/>
        </p:nvSpPr>
        <p:spPr>
          <a:xfrm>
            <a:off x="2950799" y="1226925"/>
            <a:ext cx="284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B28CE0-AC5C-45C4-984D-724723D186FD}"/>
              </a:ext>
            </a:extLst>
          </p:cNvPr>
          <p:cNvSpPr txBox="1"/>
          <p:nvPr/>
        </p:nvSpPr>
        <p:spPr>
          <a:xfrm>
            <a:off x="97033" y="3664836"/>
            <a:ext cx="284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4344" y="4114800"/>
            <a:ext cx="2697430" cy="177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49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Live HGR with IR Sensors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pic>
        <p:nvPicPr>
          <p:cNvPr id="5" name="UI7_07_04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8300" y="1905000"/>
            <a:ext cx="5867400" cy="44005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A3A543-2B74-45E2-8D5C-2A2894D09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609600"/>
          </a:xfrm>
        </p:spPr>
        <p:txBody>
          <a:bodyPr/>
          <a:lstStyle/>
          <a:p>
            <a:r>
              <a:rPr lang="en-US" dirty="0"/>
              <a:t>Real-time IR-based gesture recognition using a 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298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185EB6B-D029-49F1-86BE-D906A33AD256}"/>
              </a:ext>
            </a:extLst>
          </p:cNvPr>
          <p:cNvSpPr/>
          <p:nvPr/>
        </p:nvSpPr>
        <p:spPr bwMode="auto">
          <a:xfrm>
            <a:off x="228600" y="3048000"/>
            <a:ext cx="2971735" cy="33933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</a:rPr>
              <a:t>Radar Waveform Selection for Imager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Pulsed waveforms, i.e., FSK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Chirp (FMCW)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2133600" cy="1388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451296"/>
            <a:ext cx="2554941" cy="17032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886200"/>
            <a:ext cx="1524000" cy="18902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199" y="3771900"/>
            <a:ext cx="2505305" cy="20045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91000" y="3333957"/>
            <a:ext cx="3420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Stepped Frequency Waveforms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3925833"/>
            <a:ext cx="1094400" cy="492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1196" y="5982486"/>
            <a:ext cx="994475" cy="5761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14800" y="297331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73826" y="563023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Unambiguous range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19200" y="5814903"/>
                <a:ext cx="944296" cy="472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5814903"/>
                <a:ext cx="944296" cy="472502"/>
              </a:xfrm>
              <a:prstGeom prst="rect">
                <a:avLst/>
              </a:prstGeom>
              <a:blipFill>
                <a:blip r:embed="rId8"/>
                <a:stretch>
                  <a:fillRect r="-6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629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Transmitted Signal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ECE1E2E-A44D-45F9-9F93-10E9AF95F0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990600"/>
                <a:ext cx="8686800" cy="5334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Chirp Signal is in the form: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TX Signal: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𝑐h𝑖𝑟𝑝𝑠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∏"/>
                            <m:subHide m:val="on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Signal is repeated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chirps</a:t>
                </a:r>
                <a:r>
                  <a:rPr lang="en-US" dirty="0"/>
                  <a:t> times with a periodicity of T</a:t>
                </a:r>
                <a:r>
                  <a:rPr lang="en-US" baseline="-25000" dirty="0"/>
                  <a:t>F 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Transmitted signal sent from TX antenna and</a:t>
                </a:r>
              </a:p>
              <a:p>
                <a:pPr marL="0" indent="0">
                  <a:buNone/>
                </a:pPr>
                <a:r>
                  <a:rPr lang="en-US" dirty="0"/>
                  <a:t>signal received back 𝜏 seconds later.</a:t>
                </a:r>
              </a:p>
              <a:p>
                <a:pPr marL="0" indent="0">
                  <a:buNone/>
                </a:pPr>
                <a:r>
                  <a:rPr lang="en-US" dirty="0"/>
                  <a:t>Signals are mixed to produce IF signal</a:t>
                </a:r>
              </a:p>
              <a:p>
                <a:pPr marL="0" indent="0">
                  <a:buNone/>
                </a:pPr>
                <a:r>
                  <a:rPr lang="en-US" sz="1800" dirty="0"/>
                  <a:t>(note: </a:t>
                </a:r>
                <a:r>
                  <a:rPr lang="en-US" sz="1800" dirty="0" err="1"/>
                  <a:t>Π</a:t>
                </a:r>
                <a:r>
                  <a:rPr lang="en-US" sz="1800" dirty="0"/>
                  <a:t> is the unit rectangle function)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ECE1E2E-A44D-45F9-9F93-10E9AF95F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90600"/>
                <a:ext cx="8686800" cy="5334000"/>
              </a:xfrm>
              <a:blipFill>
                <a:blip r:embed="rId2"/>
                <a:stretch>
                  <a:fillRect l="-1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7B1EE31-177C-48AF-872D-D57DC55EC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791" y="3962400"/>
            <a:ext cx="3352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171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Received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Rectangle 1027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28600" y="990600"/>
                <a:ext cx="8686800" cy="5334000"/>
              </a:xfrm>
            </p:spPr>
            <p:txBody>
              <a:bodyPr/>
              <a:lstStyle/>
              <a:p>
                <a:r>
                  <a:rPr lang="en-US" dirty="0"/>
                  <a:t>From one chirp, received signal comes in the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123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90600"/>
                <a:ext cx="8686800" cy="5334000"/>
              </a:xfrm>
              <a:blipFill>
                <a:blip r:embed="rId2"/>
                <a:stretch>
                  <a:fillRect l="-982" t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82E5A-700D-4F55-95F4-8C3801031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34" y="3871118"/>
            <a:ext cx="8412666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95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Received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Rectangle 1027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28600" y="990600"/>
                <a:ext cx="8686800" cy="5334000"/>
              </a:xfrm>
            </p:spPr>
            <p:txBody>
              <a:bodyPr/>
              <a:lstStyle/>
              <a:p>
                <a:r>
                  <a:rPr lang="en-US" dirty="0"/>
                  <a:t>Mixed with the TX signal then sent through a LPF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𝑚𝑖𝑥𝑒𝑑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]=</m:t>
                          </m:r>
                          <m:nary>
                            <m:naryPr>
                              <m:chr m:val="∏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e>
                              </m:d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𝑚𝑖𝑥𝑒𝑑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] </m:t>
                        </m:r>
                      </m:e>
                    </m:nary>
                  </m:oMath>
                </a14:m>
                <a:r>
                  <a:rPr lang="en-US" dirty="0"/>
                  <a:t> a single tone signal</a:t>
                </a: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123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90600"/>
                <a:ext cx="8686800" cy="5334000"/>
              </a:xfrm>
              <a:blipFill>
                <a:blip r:embed="rId2"/>
                <a:stretch>
                  <a:fillRect l="-982" t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2A932-8330-4835-BD74-F8D6F51D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4267200"/>
            <a:ext cx="3148013" cy="172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2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zh-CN" b="1">
                <a:solidFill>
                  <a:srgbClr val="FF0000"/>
                </a:solidFill>
              </a:rPr>
              <a:t>FMCW Chirp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/>
              <a:t>mmWave Radar for Gesture Recognition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C24FE2E-E566-4977-896D-E7ABEA5879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95400"/>
                <a:ext cx="8686800" cy="5029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Chirp Signal</a:t>
                </a:r>
              </a:p>
              <a:p>
                <a:pPr lvl="1"/>
                <a:r>
                  <a:rPr lang="en-US" dirty="0"/>
                  <a:t>Frequency increases with time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} 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Frequency Versus Time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𝑇𝑋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b="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𝐵𝑎𝑛𝑑𝑤𝑖𝑑𝑡h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18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𝑆𝑡𝑎𝑟𝑡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𝑅𝑎𝑚𝑝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𝐸𝑛𝑑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C24FE2E-E566-4977-896D-E7ABEA5879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95400"/>
                <a:ext cx="8686800" cy="5029200"/>
              </a:xfrm>
              <a:blipFill>
                <a:blip r:embed="rId2"/>
                <a:stretch>
                  <a:fillRect l="-982" t="-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3460FA1-52DE-4390-9893-C8667C751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710" y="1482230"/>
            <a:ext cx="4448175" cy="1878512"/>
          </a:xfrm>
          <a:prstGeom prst="rect">
            <a:avLst/>
          </a:prstGeom>
        </p:spPr>
      </p:pic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B2CF49F-8D71-4C3D-8F32-60193DA62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651" y="4011398"/>
            <a:ext cx="4749640" cy="17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763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FT of Received Signal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888C3BD-E777-49F5-BC71-28602AFA0C1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2387" y="1124264"/>
                <a:ext cx="8743013" cy="5033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effectLst/>
                  </a:rPr>
                  <a:t>As shown to the left, the frequency of the received signal is time delayed 𝜏 seconds.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𝑜𝑏𝑗𝑒𝑐𝑡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𝑠𝑝𝑒𝑒𝑑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𝑙𝑖𝑔h𝑡</m:t>
                      </m:r>
                    </m:oMath>
                  </m:oMathPara>
                </a14:m>
                <a:endParaRPr lang="en-US" dirty="0"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𝑎𝑠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𝑠h𝑜𝑤𝑛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effectLst/>
                </a:endParaRPr>
              </a:p>
              <a:p>
                <a:pPr marL="0" indent="0">
                  <a:buNone/>
                </a:pPr>
                <a:endParaRPr lang="en-US" dirty="0">
                  <a:effectLst/>
                </a:endParaRPr>
              </a:p>
              <a:p>
                <a:pPr marL="0" indent="0">
                  <a:buNone/>
                </a:pPr>
                <a:endParaRPr lang="en-US" dirty="0">
                  <a:effectLst/>
                </a:endParaRPr>
              </a:p>
              <a:p>
                <a:pPr marL="0" indent="0">
                  <a:buNone/>
                </a:pPr>
                <a:endParaRPr lang="en-US" dirty="0">
                  <a:effectLst/>
                </a:endParaRPr>
              </a:p>
              <a:p>
                <a:pPr marL="0" indent="0">
                  <a:buNone/>
                </a:pPr>
                <a:endParaRPr lang="en-US" dirty="0">
                  <a:effectLst/>
                </a:endParaRPr>
              </a:p>
              <a:p>
                <a:pPr marL="0" indent="0">
                  <a:buNone/>
                </a:pPr>
                <a:endParaRPr lang="en-US" dirty="0">
                  <a:effectLst/>
                </a:endParaRPr>
              </a:p>
              <a:p>
                <a:pPr marL="0" indent="0">
                  <a:buNone/>
                </a:pPr>
                <a:endParaRPr lang="en-US" dirty="0">
                  <a:effectLst/>
                </a:endParaRPr>
              </a:p>
              <a:p>
                <a:pPr marL="0" indent="0">
                  <a:buNone/>
                </a:pPr>
                <a:r>
                  <a:rPr lang="en-US" dirty="0">
                    <a:effectLst/>
                  </a:rPr>
                  <a:t>				Multiple Reflections from objects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888C3BD-E777-49F5-BC71-28602AFA0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2387" y="1124264"/>
                <a:ext cx="8743013" cy="5033963"/>
              </a:xfrm>
              <a:prstGeom prst="rect">
                <a:avLst/>
              </a:prstGeom>
              <a:blipFill>
                <a:blip r:embed="rId2"/>
                <a:stretch>
                  <a:fillRect l="-1045" t="-847" b="-25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9310ECE-FB91-4A9C-8C8F-C0B723255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049618"/>
            <a:ext cx="2514600" cy="3332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F84424-B976-4758-8B0C-3B9DB6FEB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267264"/>
            <a:ext cx="3166558" cy="314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987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FT of Mixed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Rectangle 1027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28600" y="1219200"/>
                <a:ext cx="8686800" cy="51054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𝑚𝑖𝑥𝑒𝑑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Zeros: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Center Middle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𝑑𝐵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123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686800" cy="5105400"/>
              </a:xfrm>
              <a:blipFill>
                <a:blip r:embed="rId2"/>
                <a:stretch>
                  <a:fillRect l="-1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8F704-5C2C-41CC-8D08-D9821D310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04" y="4800600"/>
            <a:ext cx="8591553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59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Multiple Reflections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334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For multiple reflections, the range/frequency spectrum shows peaks at multiple range bins. Each gesture’s frequency response has minor differences from each channel perspective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261A9-E5CB-47B8-B05F-4AE2F6083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1" y="2334733"/>
            <a:ext cx="3810000" cy="4142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2EDBD7-5817-42EB-AF40-AB6053ACB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973" y="4438650"/>
            <a:ext cx="4867275" cy="1581150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66849E3-897C-4C9E-8F29-7201B6BCF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65822" y="2608261"/>
            <a:ext cx="4819817" cy="1354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54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Signal Flow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72387" y="6446836"/>
            <a:ext cx="4419600" cy="365125"/>
          </a:xfrm>
        </p:spPr>
        <p:txBody>
          <a:bodyPr/>
          <a:lstStyle/>
          <a:p>
            <a:r>
              <a:rPr lang="en-US"/>
              <a:t>mmWave Radar for Gesture Recognition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C24FE2E-E566-4977-896D-E7ABEA5879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95400"/>
                <a:ext cx="8686800" cy="5029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Transmitted signal is mixed with received signal</a:t>
                </a:r>
              </a:p>
              <a:p>
                <a:r>
                  <a:rPr lang="en-US" dirty="0"/>
                  <a:t>IF signal send through a lowpass filter and an ADC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𝑇𝑋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𝑅𝑋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𝑚𝑖𝑥𝑒𝑑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 </m:t>
                        </m:r>
                      </m:e>
                    </m:nary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p>
                        </m:sSup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18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C24FE2E-E566-4977-896D-E7ABEA5879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95400"/>
                <a:ext cx="8686800" cy="5029200"/>
              </a:xfrm>
              <a:blipFill>
                <a:blip r:embed="rId2"/>
                <a:stretch>
                  <a:fillRect l="-982" t="-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019996C-2019-453C-B4AB-4CD474F8D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67" y="2156791"/>
            <a:ext cx="8412666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FT of Received Signal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88C3BD-E777-49F5-BC71-28602AFA0C10}"/>
              </a:ext>
            </a:extLst>
          </p:cNvPr>
          <p:cNvSpPr txBox="1">
            <a:spLocks/>
          </p:cNvSpPr>
          <p:nvPr/>
        </p:nvSpPr>
        <p:spPr bwMode="auto">
          <a:xfrm>
            <a:off x="172388" y="1124265"/>
            <a:ext cx="3049084" cy="3981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>
                <a:effectLst/>
              </a:rPr>
              <a:t>Time-frequency plot of chirp and received chirp</a:t>
            </a:r>
          </a:p>
          <a:p>
            <a:r>
              <a:rPr lang="en-US" dirty="0">
                <a:effectLst/>
              </a:rPr>
              <a:t>Single reflection results in one peak in frequency/range domain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310ECE-FB91-4A9C-8C8F-C0B723255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471" y="1139525"/>
            <a:ext cx="2514600" cy="3332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F84424-B976-4758-8B0C-3B9DB6FEB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414" y="1261618"/>
            <a:ext cx="3166558" cy="3147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05546D-EEAE-4E72-82E3-ACD90834E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10" y="4893691"/>
            <a:ext cx="8591553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55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FT of Received Signal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88C3BD-E777-49F5-BC71-28602AFA0C10}"/>
              </a:ext>
            </a:extLst>
          </p:cNvPr>
          <p:cNvSpPr txBox="1">
            <a:spLocks/>
          </p:cNvSpPr>
          <p:nvPr/>
        </p:nvSpPr>
        <p:spPr bwMode="auto">
          <a:xfrm>
            <a:off x="172387" y="1124264"/>
            <a:ext cx="4552013" cy="503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>
                <a:effectLst/>
              </a:rPr>
              <a:t>Multiple reflections result in multiple peaks in the range domain.</a:t>
            </a:r>
          </a:p>
          <a:p>
            <a:r>
              <a:rPr lang="en-US" dirty="0">
                <a:effectLst/>
              </a:rPr>
              <a:t>For gesture case, many peaks and noise can be seen in the range spectrum.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F2F7BB-8E89-41F0-88EB-7C034E57C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748" y="1371600"/>
            <a:ext cx="3581400" cy="38937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1E2C0-D965-4C51-97C9-151C86831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713998"/>
            <a:ext cx="48672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1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Range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Range spectrum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 for Gesture Recognition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66361C-20E8-47D5-B8BF-5148954A2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252"/>
            <a:ext cx="4597400" cy="3448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998330" y="1485900"/>
            <a:ext cx="762000" cy="38862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52E11F-4827-40E2-AE0E-30BCE9306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526" y="1589191"/>
            <a:ext cx="4597400" cy="34480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357191" y="1485900"/>
            <a:ext cx="762000" cy="38862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181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8"/>
  <p:tag name="DEFAULTWIDTH" val="664"/>
  <p:tag name="DEFAULTHEIGHT" val="39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12186</TotalTime>
  <Words>1662</Words>
  <Application>Microsoft Office PowerPoint</Application>
  <PresentationFormat>On-screen Show (4:3)</PresentationFormat>
  <Paragraphs>317</Paragraphs>
  <Slides>52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宋体</vt:lpstr>
      <vt:lpstr>Arial</vt:lpstr>
      <vt:lpstr>Cambria Math</vt:lpstr>
      <vt:lpstr>HY헤드라인M</vt:lpstr>
      <vt:lpstr>Times New Roman</vt:lpstr>
      <vt:lpstr>Default Design</vt:lpstr>
      <vt:lpstr>PowerPoint Presentation</vt:lpstr>
      <vt:lpstr>Hand Gesture Recognition</vt:lpstr>
      <vt:lpstr>Outline</vt:lpstr>
      <vt:lpstr>PowerPoint Presentation</vt:lpstr>
      <vt:lpstr>FMCW Chirp</vt:lpstr>
      <vt:lpstr>Signal Flow</vt:lpstr>
      <vt:lpstr>FT of Received Signal</vt:lpstr>
      <vt:lpstr>FT of Received Signal</vt:lpstr>
      <vt:lpstr>Range Analysis</vt:lpstr>
      <vt:lpstr>PowerPoint Presentation</vt:lpstr>
      <vt:lpstr>MATLAB HGR App</vt:lpstr>
      <vt:lpstr>Automation through MATLAB App</vt:lpstr>
      <vt:lpstr>MATLAB HGR App</vt:lpstr>
      <vt:lpstr>PowerPoint Presentation</vt:lpstr>
      <vt:lpstr>Static Hand Gestures</vt:lpstr>
      <vt:lpstr>OLD Static Experiment Parameters</vt:lpstr>
      <vt:lpstr>OLD Static Data Collection</vt:lpstr>
      <vt:lpstr>OLD Results</vt:lpstr>
      <vt:lpstr>NEW Static Experiment Parameters</vt:lpstr>
      <vt:lpstr>New Setup</vt:lpstr>
      <vt:lpstr>New Setup</vt:lpstr>
      <vt:lpstr>Degrees of Freedom</vt:lpstr>
      <vt:lpstr>Degrees of Freedom</vt:lpstr>
      <vt:lpstr>New Raw Range Data</vt:lpstr>
      <vt:lpstr>New Raw Range Data</vt:lpstr>
      <vt:lpstr>Preliminary CNN</vt:lpstr>
      <vt:lpstr>Preprocessing</vt:lpstr>
      <vt:lpstr>New Normalized Data</vt:lpstr>
      <vt:lpstr>New Normalized Data</vt:lpstr>
      <vt:lpstr>CNN with Normalized Data</vt:lpstr>
      <vt:lpstr>Time-Freq Preprocessing</vt:lpstr>
      <vt:lpstr>CNN with FSST Normalized Data</vt:lpstr>
      <vt:lpstr>Conclusions and Future Work</vt:lpstr>
      <vt:lpstr>References</vt:lpstr>
      <vt:lpstr>PowerPoint Presentation</vt:lpstr>
      <vt:lpstr>Excess Slides </vt:lpstr>
      <vt:lpstr>PowerPoint Presentation</vt:lpstr>
      <vt:lpstr>Dynamic Hand Gesture Recognition</vt:lpstr>
      <vt:lpstr>Space-Range-Doppler Analysis</vt:lpstr>
      <vt:lpstr>Doppler Processing</vt:lpstr>
      <vt:lpstr>Dynamic Hand Gesture Example</vt:lpstr>
      <vt:lpstr>Dynamic Results</vt:lpstr>
      <vt:lpstr>PowerPoint Presentation</vt:lpstr>
      <vt:lpstr>IR images of static hand gestures</vt:lpstr>
      <vt:lpstr>Live HGR with IR Sensors</vt:lpstr>
      <vt:lpstr>Radar Waveform Selection for Imager</vt:lpstr>
      <vt:lpstr>Transmitted Signal</vt:lpstr>
      <vt:lpstr>Received Signal</vt:lpstr>
      <vt:lpstr>Received Signal</vt:lpstr>
      <vt:lpstr>FT of Received Signal</vt:lpstr>
      <vt:lpstr>FT of Mixed Signal</vt:lpstr>
      <vt:lpstr>Multiple Reflections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TIFTRCSept18UpdateTorlakMakris</dc:title>
  <dc:creator>Murat Torlak</dc:creator>
  <cp:lastModifiedBy>Josiah Smith</cp:lastModifiedBy>
  <cp:revision>1580</cp:revision>
  <cp:lastPrinted>1601-01-01T00:00:00Z</cp:lastPrinted>
  <dcterms:created xsi:type="dcterms:W3CDTF">1601-01-01T00:00:00Z</dcterms:created>
  <dcterms:modified xsi:type="dcterms:W3CDTF">2019-02-13T17:15:07Z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